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7" r:id="rId1"/>
  </p:sldMasterIdLst>
  <p:notesMasterIdLst>
    <p:notesMasterId r:id="rId27"/>
  </p:notesMasterIdLst>
  <p:sldIdLst>
    <p:sldId id="256" r:id="rId2"/>
    <p:sldId id="257" r:id="rId3"/>
    <p:sldId id="284" r:id="rId4"/>
    <p:sldId id="262" r:id="rId5"/>
    <p:sldId id="270" r:id="rId6"/>
    <p:sldId id="261" r:id="rId7"/>
    <p:sldId id="258" r:id="rId8"/>
    <p:sldId id="263" r:id="rId9"/>
    <p:sldId id="271" r:id="rId10"/>
    <p:sldId id="264" r:id="rId11"/>
    <p:sldId id="265" r:id="rId12"/>
    <p:sldId id="273" r:id="rId13"/>
    <p:sldId id="266" r:id="rId14"/>
    <p:sldId id="267" r:id="rId15"/>
    <p:sldId id="260" r:id="rId16"/>
    <p:sldId id="268" r:id="rId17"/>
    <p:sldId id="272" r:id="rId18"/>
    <p:sldId id="283" r:id="rId19"/>
    <p:sldId id="275" r:id="rId20"/>
    <p:sldId id="269" r:id="rId21"/>
    <p:sldId id="277" r:id="rId22"/>
    <p:sldId id="274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89A02733-06A0-4D58-B7BD-B2AA4EE7E179}">
          <p14:sldIdLst>
            <p14:sldId id="256"/>
            <p14:sldId id="257"/>
            <p14:sldId id="284"/>
            <p14:sldId id="262"/>
            <p14:sldId id="270"/>
            <p14:sldId id="261"/>
            <p14:sldId id="258"/>
            <p14:sldId id="263"/>
            <p14:sldId id="271"/>
            <p14:sldId id="264"/>
            <p14:sldId id="265"/>
            <p14:sldId id="273"/>
            <p14:sldId id="266"/>
            <p14:sldId id="267"/>
            <p14:sldId id="260"/>
            <p14:sldId id="268"/>
            <p14:sldId id="272"/>
            <p14:sldId id="283"/>
            <p14:sldId id="275"/>
            <p14:sldId id="269"/>
            <p14:sldId id="277"/>
            <p14:sldId id="274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993300"/>
    <a:srgbClr val="CC6600"/>
    <a:srgbClr val="990000"/>
    <a:srgbClr val="355071"/>
    <a:srgbClr val="0000FF"/>
    <a:srgbClr val="3F5A7B"/>
    <a:srgbClr val="3F507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CF9307-9145-46DA-9691-31810AFD17FB}" type="doc">
      <dgm:prSet loTypeId="urn:microsoft.com/office/officeart/2005/8/layout/chevron1" loCatId="process" qsTypeId="urn:microsoft.com/office/officeart/2005/8/quickstyle/3d3" qsCatId="3D" csTypeId="urn:microsoft.com/office/officeart/2005/8/colors/accent1_2" csCatId="accent1" phldr="1"/>
      <dgm:spPr/>
    </dgm:pt>
    <dgm:pt modelId="{878B43EB-7A74-486F-B82D-6F3C08C65259}">
      <dgm:prSet phldrT="[Texte]" custT="1"/>
      <dgm:spPr/>
      <dgm:t>
        <a:bodyPr/>
        <a:lstStyle/>
        <a:p>
          <a:r>
            <a:rPr lang="fr-FR" sz="3200" b="1" dirty="0" smtClean="0"/>
            <a:t>Phase 1</a:t>
          </a:r>
          <a:endParaRPr lang="fr-FR" sz="3200" b="1" dirty="0"/>
        </a:p>
      </dgm:t>
    </dgm:pt>
    <dgm:pt modelId="{3BC37901-AB49-42E0-AC27-F8D6989E837E}" type="parTrans" cxnId="{5B967555-AB59-43D5-BE40-FC06F84DCCA8}">
      <dgm:prSet/>
      <dgm:spPr/>
      <dgm:t>
        <a:bodyPr/>
        <a:lstStyle/>
        <a:p>
          <a:endParaRPr lang="fr-FR"/>
        </a:p>
      </dgm:t>
    </dgm:pt>
    <dgm:pt modelId="{1E8BB797-BDAA-4D8E-ACA7-7110E5145B40}" type="sibTrans" cxnId="{5B967555-AB59-43D5-BE40-FC06F84DCCA8}">
      <dgm:prSet/>
      <dgm:spPr/>
      <dgm:t>
        <a:bodyPr/>
        <a:lstStyle/>
        <a:p>
          <a:endParaRPr lang="fr-FR"/>
        </a:p>
      </dgm:t>
    </dgm:pt>
    <dgm:pt modelId="{7A73A9AD-A5A5-4B48-A2CD-F5DD9A43D528}">
      <dgm:prSet phldrT="[Texte]" custT="1"/>
      <dgm:spPr/>
      <dgm:t>
        <a:bodyPr/>
        <a:lstStyle/>
        <a:p>
          <a:r>
            <a:rPr lang="fr-FR" sz="3200" b="1" dirty="0" smtClean="0"/>
            <a:t>Phase 2</a:t>
          </a:r>
          <a:endParaRPr lang="fr-FR" sz="3200" b="1" dirty="0"/>
        </a:p>
      </dgm:t>
    </dgm:pt>
    <dgm:pt modelId="{9E4B080A-4DEA-4125-B96D-6E6B94087C2E}" type="parTrans" cxnId="{C88FFB2F-B9E2-4CA8-AA89-C35D64B21849}">
      <dgm:prSet/>
      <dgm:spPr/>
      <dgm:t>
        <a:bodyPr/>
        <a:lstStyle/>
        <a:p>
          <a:endParaRPr lang="fr-FR"/>
        </a:p>
      </dgm:t>
    </dgm:pt>
    <dgm:pt modelId="{FFF950C8-0EF2-4732-8288-AD11B574A2AF}" type="sibTrans" cxnId="{C88FFB2F-B9E2-4CA8-AA89-C35D64B21849}">
      <dgm:prSet/>
      <dgm:spPr/>
      <dgm:t>
        <a:bodyPr/>
        <a:lstStyle/>
        <a:p>
          <a:endParaRPr lang="fr-FR"/>
        </a:p>
      </dgm:t>
    </dgm:pt>
    <dgm:pt modelId="{D40E0AED-35E6-4589-9024-EF6934BF48A9}">
      <dgm:prSet phldrT="[Texte]" custT="1"/>
      <dgm:spPr/>
      <dgm:t>
        <a:bodyPr/>
        <a:lstStyle/>
        <a:p>
          <a:r>
            <a:rPr lang="fr-FR" sz="3200" b="1" dirty="0" smtClean="0"/>
            <a:t>Phase 3</a:t>
          </a:r>
          <a:endParaRPr lang="fr-FR" sz="3200" b="1" dirty="0"/>
        </a:p>
      </dgm:t>
    </dgm:pt>
    <dgm:pt modelId="{E88FCD45-B6C9-4D04-9EDA-33B0E1241608}" type="parTrans" cxnId="{6DB37C0C-7BC2-4449-B360-F086A46ECD29}">
      <dgm:prSet/>
      <dgm:spPr/>
      <dgm:t>
        <a:bodyPr/>
        <a:lstStyle/>
        <a:p>
          <a:endParaRPr lang="fr-FR"/>
        </a:p>
      </dgm:t>
    </dgm:pt>
    <dgm:pt modelId="{6DE587F9-ADDA-45A2-9349-11E58307E098}" type="sibTrans" cxnId="{6DB37C0C-7BC2-4449-B360-F086A46ECD29}">
      <dgm:prSet/>
      <dgm:spPr/>
      <dgm:t>
        <a:bodyPr/>
        <a:lstStyle/>
        <a:p>
          <a:endParaRPr lang="fr-FR"/>
        </a:p>
      </dgm:t>
    </dgm:pt>
    <dgm:pt modelId="{99A55A62-5C6F-4FCB-8FB7-D0C60AAFFF63}" type="pres">
      <dgm:prSet presAssocID="{DECF9307-9145-46DA-9691-31810AFD17FB}" presName="Name0" presStyleCnt="0">
        <dgm:presLayoutVars>
          <dgm:dir/>
          <dgm:animLvl val="lvl"/>
          <dgm:resizeHandles val="exact"/>
        </dgm:presLayoutVars>
      </dgm:prSet>
      <dgm:spPr/>
    </dgm:pt>
    <dgm:pt modelId="{573C2A17-F05E-4862-BDBF-DC881E630FBA}" type="pres">
      <dgm:prSet presAssocID="{878B43EB-7A74-486F-B82D-6F3C08C6525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B9176E6-CC78-46C8-A11C-5CBE18F7613E}" type="pres">
      <dgm:prSet presAssocID="{1E8BB797-BDAA-4D8E-ACA7-7110E5145B40}" presName="parTxOnlySpace" presStyleCnt="0"/>
      <dgm:spPr/>
    </dgm:pt>
    <dgm:pt modelId="{335E65D6-A4C6-4C1D-B7A1-C08DE9D410B3}" type="pres">
      <dgm:prSet presAssocID="{7A73A9AD-A5A5-4B48-A2CD-F5DD9A43D52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E365C9-90F6-4784-848E-52F4A0730813}" type="pres">
      <dgm:prSet presAssocID="{FFF950C8-0EF2-4732-8288-AD11B574A2AF}" presName="parTxOnlySpace" presStyleCnt="0"/>
      <dgm:spPr/>
    </dgm:pt>
    <dgm:pt modelId="{019D655C-DA26-4126-886A-FACB5D5225E8}" type="pres">
      <dgm:prSet presAssocID="{D40E0AED-35E6-4589-9024-EF6934BF48A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3FF9D8-63DF-4870-9915-E0CE55FADAF1}" type="presOf" srcId="{878B43EB-7A74-486F-B82D-6F3C08C65259}" destId="{573C2A17-F05E-4862-BDBF-DC881E630FBA}" srcOrd="0" destOrd="0" presId="urn:microsoft.com/office/officeart/2005/8/layout/chevron1"/>
    <dgm:cxn modelId="{64257B6C-9817-498B-B8B0-58D65AE689E5}" type="presOf" srcId="{D40E0AED-35E6-4589-9024-EF6934BF48A9}" destId="{019D655C-DA26-4126-886A-FACB5D5225E8}" srcOrd="0" destOrd="0" presId="urn:microsoft.com/office/officeart/2005/8/layout/chevron1"/>
    <dgm:cxn modelId="{6DB37C0C-7BC2-4449-B360-F086A46ECD29}" srcId="{DECF9307-9145-46DA-9691-31810AFD17FB}" destId="{D40E0AED-35E6-4589-9024-EF6934BF48A9}" srcOrd="2" destOrd="0" parTransId="{E88FCD45-B6C9-4D04-9EDA-33B0E1241608}" sibTransId="{6DE587F9-ADDA-45A2-9349-11E58307E098}"/>
    <dgm:cxn modelId="{C88FFB2F-B9E2-4CA8-AA89-C35D64B21849}" srcId="{DECF9307-9145-46DA-9691-31810AFD17FB}" destId="{7A73A9AD-A5A5-4B48-A2CD-F5DD9A43D528}" srcOrd="1" destOrd="0" parTransId="{9E4B080A-4DEA-4125-B96D-6E6B94087C2E}" sibTransId="{FFF950C8-0EF2-4732-8288-AD11B574A2AF}"/>
    <dgm:cxn modelId="{C13F8BB4-7EA0-4308-9D36-5EE4ABDAEC2D}" type="presOf" srcId="{7A73A9AD-A5A5-4B48-A2CD-F5DD9A43D528}" destId="{335E65D6-A4C6-4C1D-B7A1-C08DE9D410B3}" srcOrd="0" destOrd="0" presId="urn:microsoft.com/office/officeart/2005/8/layout/chevron1"/>
    <dgm:cxn modelId="{03D0FD3C-2BDE-42C5-A49E-70DD63950F75}" type="presOf" srcId="{DECF9307-9145-46DA-9691-31810AFD17FB}" destId="{99A55A62-5C6F-4FCB-8FB7-D0C60AAFFF63}" srcOrd="0" destOrd="0" presId="urn:microsoft.com/office/officeart/2005/8/layout/chevron1"/>
    <dgm:cxn modelId="{5B967555-AB59-43D5-BE40-FC06F84DCCA8}" srcId="{DECF9307-9145-46DA-9691-31810AFD17FB}" destId="{878B43EB-7A74-486F-B82D-6F3C08C65259}" srcOrd="0" destOrd="0" parTransId="{3BC37901-AB49-42E0-AC27-F8D6989E837E}" sibTransId="{1E8BB797-BDAA-4D8E-ACA7-7110E5145B40}"/>
    <dgm:cxn modelId="{687E6DBA-9488-4297-A4D4-FF60B5AE7374}" type="presParOf" srcId="{99A55A62-5C6F-4FCB-8FB7-D0C60AAFFF63}" destId="{573C2A17-F05E-4862-BDBF-DC881E630FBA}" srcOrd="0" destOrd="0" presId="urn:microsoft.com/office/officeart/2005/8/layout/chevron1"/>
    <dgm:cxn modelId="{94C4AA08-5552-4F13-BEE1-A20F3F0BC163}" type="presParOf" srcId="{99A55A62-5C6F-4FCB-8FB7-D0C60AAFFF63}" destId="{AB9176E6-CC78-46C8-A11C-5CBE18F7613E}" srcOrd="1" destOrd="0" presId="urn:microsoft.com/office/officeart/2005/8/layout/chevron1"/>
    <dgm:cxn modelId="{59DD6D84-9C6E-4517-BD80-3E284EFCB4D8}" type="presParOf" srcId="{99A55A62-5C6F-4FCB-8FB7-D0C60AAFFF63}" destId="{335E65D6-A4C6-4C1D-B7A1-C08DE9D410B3}" srcOrd="2" destOrd="0" presId="urn:microsoft.com/office/officeart/2005/8/layout/chevron1"/>
    <dgm:cxn modelId="{BA39ED83-DDB6-427E-B622-CB93506E045B}" type="presParOf" srcId="{99A55A62-5C6F-4FCB-8FB7-D0C60AAFFF63}" destId="{DBE365C9-90F6-4784-848E-52F4A0730813}" srcOrd="3" destOrd="0" presId="urn:microsoft.com/office/officeart/2005/8/layout/chevron1"/>
    <dgm:cxn modelId="{E106EB6F-4D17-444F-9E75-3D9653A29313}" type="presParOf" srcId="{99A55A62-5C6F-4FCB-8FB7-D0C60AAFFF63}" destId="{019D655C-DA26-4126-886A-FACB5D5225E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074BF0-224F-476E-9D49-8842F7877A91}" type="doc">
      <dgm:prSet loTypeId="urn:microsoft.com/office/officeart/2005/8/layout/chevron1" loCatId="process" qsTypeId="urn:microsoft.com/office/officeart/2005/8/quickstyle/3d7" qsCatId="3D" csTypeId="urn:microsoft.com/office/officeart/2005/8/colors/accent1_2" csCatId="accent1" phldr="1"/>
      <dgm:spPr/>
    </dgm:pt>
    <dgm:pt modelId="{4F5A06C9-ED8C-4D22-A818-1AC44BF3CB01}">
      <dgm:prSet phldrT="[Texte]" custT="1"/>
      <dgm:spPr/>
      <dgm:t>
        <a:bodyPr/>
        <a:lstStyle/>
        <a:p>
          <a:r>
            <a:rPr lang="fr-FR" sz="1800" b="1" dirty="0" err="1" smtClean="0">
              <a:solidFill>
                <a:schemeClr val="bg1"/>
              </a:solidFill>
            </a:rPr>
            <a:t>Words</a:t>
          </a:r>
          <a:endParaRPr lang="fr-FR" sz="1800" b="1" dirty="0">
            <a:solidFill>
              <a:schemeClr val="bg1"/>
            </a:solidFill>
          </a:endParaRPr>
        </a:p>
      </dgm:t>
    </dgm:pt>
    <dgm:pt modelId="{70C52473-94EE-46D3-885E-C0E8BA868C38}" type="parTrans" cxnId="{CC9E043E-7E1F-4272-BD8E-A2556F3717F1}">
      <dgm:prSet/>
      <dgm:spPr/>
      <dgm:t>
        <a:bodyPr/>
        <a:lstStyle/>
        <a:p>
          <a:endParaRPr lang="fr-FR"/>
        </a:p>
      </dgm:t>
    </dgm:pt>
    <dgm:pt modelId="{D556FB16-15C4-42E6-90A7-06275B3A34E3}" type="sibTrans" cxnId="{CC9E043E-7E1F-4272-BD8E-A2556F3717F1}">
      <dgm:prSet/>
      <dgm:spPr/>
      <dgm:t>
        <a:bodyPr/>
        <a:lstStyle/>
        <a:p>
          <a:endParaRPr lang="fr-FR"/>
        </a:p>
      </dgm:t>
    </dgm:pt>
    <dgm:pt modelId="{546BD4F7-29BC-43FB-8C21-88AA6ADEBA25}">
      <dgm:prSet phldrT="[Texte]" custT="1"/>
      <dgm:spPr/>
      <dgm:t>
        <a:bodyPr/>
        <a:lstStyle/>
        <a:p>
          <a:r>
            <a:rPr lang="fr-FR" sz="1800" b="1" dirty="0" smtClean="0">
              <a:solidFill>
                <a:schemeClr val="bg1"/>
              </a:solidFill>
            </a:rPr>
            <a:t>NMF or LDA (</a:t>
          </a:r>
          <a:r>
            <a:rPr lang="fr-FR" sz="1800" b="1" dirty="0" err="1" smtClean="0">
              <a:solidFill>
                <a:schemeClr val="bg1"/>
              </a:solidFill>
            </a:rPr>
            <a:t>Develops</a:t>
          </a:r>
          <a:r>
            <a:rPr lang="fr-FR" sz="1800" b="1" dirty="0" smtClean="0">
              <a:solidFill>
                <a:schemeClr val="bg1"/>
              </a:solidFill>
            </a:rPr>
            <a:t> and </a:t>
          </a:r>
          <a:r>
            <a:rPr lang="fr-FR" sz="1800" b="1" dirty="0" err="1" smtClean="0">
              <a:solidFill>
                <a:schemeClr val="bg1"/>
              </a:solidFill>
            </a:rPr>
            <a:t>fits</a:t>
          </a:r>
          <a:r>
            <a:rPr lang="fr-FR" sz="1800" b="1" dirty="0" smtClean="0">
              <a:solidFill>
                <a:schemeClr val="bg1"/>
              </a:solidFill>
            </a:rPr>
            <a:t> best topics)</a:t>
          </a:r>
          <a:endParaRPr lang="fr-FR" sz="1800" b="1" dirty="0">
            <a:solidFill>
              <a:schemeClr val="bg1"/>
            </a:solidFill>
          </a:endParaRPr>
        </a:p>
      </dgm:t>
    </dgm:pt>
    <dgm:pt modelId="{CC2C649C-6992-4539-8F0D-57CE5E1787BD}" type="parTrans" cxnId="{79B7CB0E-B237-4E3E-A368-8BB30E70DCEB}">
      <dgm:prSet/>
      <dgm:spPr/>
      <dgm:t>
        <a:bodyPr/>
        <a:lstStyle/>
        <a:p>
          <a:endParaRPr lang="fr-FR"/>
        </a:p>
      </dgm:t>
    </dgm:pt>
    <dgm:pt modelId="{63903844-41F1-4764-BA5F-7E664566173C}" type="sibTrans" cxnId="{79B7CB0E-B237-4E3E-A368-8BB30E70DCEB}">
      <dgm:prSet/>
      <dgm:spPr/>
      <dgm:t>
        <a:bodyPr/>
        <a:lstStyle/>
        <a:p>
          <a:endParaRPr lang="fr-FR"/>
        </a:p>
      </dgm:t>
    </dgm:pt>
    <dgm:pt modelId="{AF267DF5-0521-4688-8DEB-60A81820728F}">
      <dgm:prSet phldrT="[Texte]" custT="1"/>
      <dgm:spPr/>
      <dgm:t>
        <a:bodyPr/>
        <a:lstStyle/>
        <a:p>
          <a:r>
            <a:rPr lang="fr-FR" sz="1800" b="1" dirty="0" smtClean="0">
              <a:solidFill>
                <a:schemeClr val="bg1"/>
              </a:solidFill>
            </a:rPr>
            <a:t>Topics</a:t>
          </a:r>
          <a:endParaRPr lang="fr-FR" sz="1800" b="1" dirty="0">
            <a:solidFill>
              <a:schemeClr val="bg1"/>
            </a:solidFill>
          </a:endParaRPr>
        </a:p>
      </dgm:t>
    </dgm:pt>
    <dgm:pt modelId="{7A5E84F2-BF22-467C-A79B-C151EC61B2F6}" type="parTrans" cxnId="{A28DDF1E-2424-4E16-9614-180726E15E81}">
      <dgm:prSet/>
      <dgm:spPr/>
      <dgm:t>
        <a:bodyPr/>
        <a:lstStyle/>
        <a:p>
          <a:endParaRPr lang="fr-FR"/>
        </a:p>
      </dgm:t>
    </dgm:pt>
    <dgm:pt modelId="{24630215-44D1-4057-ADEE-781AF79F8C50}" type="sibTrans" cxnId="{A28DDF1E-2424-4E16-9614-180726E15E81}">
      <dgm:prSet/>
      <dgm:spPr/>
      <dgm:t>
        <a:bodyPr/>
        <a:lstStyle/>
        <a:p>
          <a:endParaRPr lang="fr-FR"/>
        </a:p>
      </dgm:t>
    </dgm:pt>
    <dgm:pt modelId="{98CB741D-B9A8-485B-87E6-7E4E925BA64B}" type="pres">
      <dgm:prSet presAssocID="{CC074BF0-224F-476E-9D49-8842F7877A91}" presName="Name0" presStyleCnt="0">
        <dgm:presLayoutVars>
          <dgm:dir/>
          <dgm:animLvl val="lvl"/>
          <dgm:resizeHandles val="exact"/>
        </dgm:presLayoutVars>
      </dgm:prSet>
      <dgm:spPr/>
    </dgm:pt>
    <dgm:pt modelId="{564C1FE4-C40A-4442-8CD5-8DECB5F17A5A}" type="pres">
      <dgm:prSet presAssocID="{4F5A06C9-ED8C-4D22-A818-1AC44BF3CB0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FF64A25-9A12-4CE1-A245-3948A62480BF}" type="pres">
      <dgm:prSet presAssocID="{D556FB16-15C4-42E6-90A7-06275B3A34E3}" presName="parTxOnlySpace" presStyleCnt="0"/>
      <dgm:spPr/>
    </dgm:pt>
    <dgm:pt modelId="{5AA805E8-0164-4E3B-A803-FF869E66A8D6}" type="pres">
      <dgm:prSet presAssocID="{546BD4F7-29BC-43FB-8C21-88AA6ADEBA2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F789B67-7BD8-4472-B7A7-65E98E176AE0}" type="pres">
      <dgm:prSet presAssocID="{63903844-41F1-4764-BA5F-7E664566173C}" presName="parTxOnlySpace" presStyleCnt="0"/>
      <dgm:spPr/>
    </dgm:pt>
    <dgm:pt modelId="{AB882916-322F-4EC9-91C1-9C4173923F2F}" type="pres">
      <dgm:prSet presAssocID="{AF267DF5-0521-4688-8DEB-60A81820728F}" presName="parTxOnly" presStyleLbl="node1" presStyleIdx="2" presStyleCnt="3" custLinFactNeighborY="127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9C60930-D694-477B-A708-40F633953CDD}" type="presOf" srcId="{CC074BF0-224F-476E-9D49-8842F7877A91}" destId="{98CB741D-B9A8-485B-87E6-7E4E925BA64B}" srcOrd="0" destOrd="0" presId="urn:microsoft.com/office/officeart/2005/8/layout/chevron1"/>
    <dgm:cxn modelId="{65AB9243-4DBD-4FEA-BEC3-1949F49FA9A6}" type="presOf" srcId="{546BD4F7-29BC-43FB-8C21-88AA6ADEBA25}" destId="{5AA805E8-0164-4E3B-A803-FF869E66A8D6}" srcOrd="0" destOrd="0" presId="urn:microsoft.com/office/officeart/2005/8/layout/chevron1"/>
    <dgm:cxn modelId="{CC9E043E-7E1F-4272-BD8E-A2556F3717F1}" srcId="{CC074BF0-224F-476E-9D49-8842F7877A91}" destId="{4F5A06C9-ED8C-4D22-A818-1AC44BF3CB01}" srcOrd="0" destOrd="0" parTransId="{70C52473-94EE-46D3-885E-C0E8BA868C38}" sibTransId="{D556FB16-15C4-42E6-90A7-06275B3A34E3}"/>
    <dgm:cxn modelId="{BC2FABA7-F2B2-463D-ACA3-DEF3EC5F760B}" type="presOf" srcId="{AF267DF5-0521-4688-8DEB-60A81820728F}" destId="{AB882916-322F-4EC9-91C1-9C4173923F2F}" srcOrd="0" destOrd="0" presId="urn:microsoft.com/office/officeart/2005/8/layout/chevron1"/>
    <dgm:cxn modelId="{D354A418-1181-42DC-B826-B9DA2C30B6D2}" type="presOf" srcId="{4F5A06C9-ED8C-4D22-A818-1AC44BF3CB01}" destId="{564C1FE4-C40A-4442-8CD5-8DECB5F17A5A}" srcOrd="0" destOrd="0" presId="urn:microsoft.com/office/officeart/2005/8/layout/chevron1"/>
    <dgm:cxn modelId="{79B7CB0E-B237-4E3E-A368-8BB30E70DCEB}" srcId="{CC074BF0-224F-476E-9D49-8842F7877A91}" destId="{546BD4F7-29BC-43FB-8C21-88AA6ADEBA25}" srcOrd="1" destOrd="0" parTransId="{CC2C649C-6992-4539-8F0D-57CE5E1787BD}" sibTransId="{63903844-41F1-4764-BA5F-7E664566173C}"/>
    <dgm:cxn modelId="{A28DDF1E-2424-4E16-9614-180726E15E81}" srcId="{CC074BF0-224F-476E-9D49-8842F7877A91}" destId="{AF267DF5-0521-4688-8DEB-60A81820728F}" srcOrd="2" destOrd="0" parTransId="{7A5E84F2-BF22-467C-A79B-C151EC61B2F6}" sibTransId="{24630215-44D1-4057-ADEE-781AF79F8C50}"/>
    <dgm:cxn modelId="{0F27D3DA-9AB7-4BA7-BB3D-C45EB9F90883}" type="presParOf" srcId="{98CB741D-B9A8-485B-87E6-7E4E925BA64B}" destId="{564C1FE4-C40A-4442-8CD5-8DECB5F17A5A}" srcOrd="0" destOrd="0" presId="urn:microsoft.com/office/officeart/2005/8/layout/chevron1"/>
    <dgm:cxn modelId="{4A5A3DA0-0E97-4ABE-9750-A4D0417C50AB}" type="presParOf" srcId="{98CB741D-B9A8-485B-87E6-7E4E925BA64B}" destId="{9FF64A25-9A12-4CE1-A245-3948A62480BF}" srcOrd="1" destOrd="0" presId="urn:microsoft.com/office/officeart/2005/8/layout/chevron1"/>
    <dgm:cxn modelId="{D7964136-453F-4907-B135-484EF1C3B07A}" type="presParOf" srcId="{98CB741D-B9A8-485B-87E6-7E4E925BA64B}" destId="{5AA805E8-0164-4E3B-A803-FF869E66A8D6}" srcOrd="2" destOrd="0" presId="urn:microsoft.com/office/officeart/2005/8/layout/chevron1"/>
    <dgm:cxn modelId="{30F13EE7-D4FB-4B29-B85C-EA5501B47E6A}" type="presParOf" srcId="{98CB741D-B9A8-485B-87E6-7E4E925BA64B}" destId="{1F789B67-7BD8-4472-B7A7-65E98E176AE0}" srcOrd="3" destOrd="0" presId="urn:microsoft.com/office/officeart/2005/8/layout/chevron1"/>
    <dgm:cxn modelId="{EC3954CF-733B-49F9-A20E-E4A947C97FB4}" type="presParOf" srcId="{98CB741D-B9A8-485B-87E6-7E4E925BA64B}" destId="{AB882916-322F-4EC9-91C1-9C4173923F2F}" srcOrd="4" destOrd="0" presId="urn:microsoft.com/office/officeart/2005/8/layout/chevron1"/>
  </dgm:cxnLst>
  <dgm:bg/>
  <dgm:whole>
    <a:ln w="5715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CF9307-9145-46DA-9691-31810AFD17FB}" type="doc">
      <dgm:prSet loTypeId="urn:microsoft.com/office/officeart/2005/8/layout/chevron1" loCatId="process" qsTypeId="urn:microsoft.com/office/officeart/2005/8/quickstyle/3d3" qsCatId="3D" csTypeId="urn:microsoft.com/office/officeart/2005/8/colors/accent1_2" csCatId="accent1" phldr="1"/>
      <dgm:spPr/>
    </dgm:pt>
    <dgm:pt modelId="{878B43EB-7A74-486F-B82D-6F3C08C65259}">
      <dgm:prSet phldrT="[Texte]" custT="1"/>
      <dgm:spPr/>
      <dgm:t>
        <a:bodyPr/>
        <a:lstStyle/>
        <a:p>
          <a:r>
            <a:rPr lang="fr-FR" sz="3200" b="1" dirty="0" smtClean="0"/>
            <a:t>Phase 1</a:t>
          </a:r>
          <a:endParaRPr lang="fr-FR" sz="3200" b="1" dirty="0"/>
        </a:p>
      </dgm:t>
    </dgm:pt>
    <dgm:pt modelId="{3BC37901-AB49-42E0-AC27-F8D6989E837E}" type="parTrans" cxnId="{5B967555-AB59-43D5-BE40-FC06F84DCCA8}">
      <dgm:prSet/>
      <dgm:spPr/>
      <dgm:t>
        <a:bodyPr/>
        <a:lstStyle/>
        <a:p>
          <a:endParaRPr lang="fr-FR"/>
        </a:p>
      </dgm:t>
    </dgm:pt>
    <dgm:pt modelId="{1E8BB797-BDAA-4D8E-ACA7-7110E5145B40}" type="sibTrans" cxnId="{5B967555-AB59-43D5-BE40-FC06F84DCCA8}">
      <dgm:prSet/>
      <dgm:spPr/>
      <dgm:t>
        <a:bodyPr/>
        <a:lstStyle/>
        <a:p>
          <a:endParaRPr lang="fr-FR"/>
        </a:p>
      </dgm:t>
    </dgm:pt>
    <dgm:pt modelId="{7A73A9AD-A5A5-4B48-A2CD-F5DD9A43D528}">
      <dgm:prSet phldrT="[Texte]" custT="1"/>
      <dgm:spPr/>
      <dgm:t>
        <a:bodyPr/>
        <a:lstStyle/>
        <a:p>
          <a:r>
            <a:rPr lang="fr-FR" sz="3200" b="1" dirty="0" smtClean="0"/>
            <a:t>Phase 2</a:t>
          </a:r>
          <a:endParaRPr lang="fr-FR" sz="3200" b="1" dirty="0"/>
        </a:p>
      </dgm:t>
    </dgm:pt>
    <dgm:pt modelId="{9E4B080A-4DEA-4125-B96D-6E6B94087C2E}" type="parTrans" cxnId="{C88FFB2F-B9E2-4CA8-AA89-C35D64B21849}">
      <dgm:prSet/>
      <dgm:spPr/>
      <dgm:t>
        <a:bodyPr/>
        <a:lstStyle/>
        <a:p>
          <a:endParaRPr lang="fr-FR"/>
        </a:p>
      </dgm:t>
    </dgm:pt>
    <dgm:pt modelId="{FFF950C8-0EF2-4732-8288-AD11B574A2AF}" type="sibTrans" cxnId="{C88FFB2F-B9E2-4CA8-AA89-C35D64B21849}">
      <dgm:prSet/>
      <dgm:spPr/>
      <dgm:t>
        <a:bodyPr/>
        <a:lstStyle/>
        <a:p>
          <a:endParaRPr lang="fr-FR"/>
        </a:p>
      </dgm:t>
    </dgm:pt>
    <dgm:pt modelId="{D40E0AED-35E6-4589-9024-EF6934BF48A9}">
      <dgm:prSet phldrT="[Texte]" custT="1"/>
      <dgm:spPr/>
      <dgm:t>
        <a:bodyPr/>
        <a:lstStyle/>
        <a:p>
          <a:r>
            <a:rPr lang="fr-FR" sz="3200" b="1" dirty="0" smtClean="0"/>
            <a:t>Phase 3</a:t>
          </a:r>
          <a:endParaRPr lang="fr-FR" sz="3200" b="1" dirty="0"/>
        </a:p>
      </dgm:t>
    </dgm:pt>
    <dgm:pt modelId="{E88FCD45-B6C9-4D04-9EDA-33B0E1241608}" type="parTrans" cxnId="{6DB37C0C-7BC2-4449-B360-F086A46ECD29}">
      <dgm:prSet/>
      <dgm:spPr/>
      <dgm:t>
        <a:bodyPr/>
        <a:lstStyle/>
        <a:p>
          <a:endParaRPr lang="fr-FR"/>
        </a:p>
      </dgm:t>
    </dgm:pt>
    <dgm:pt modelId="{6DE587F9-ADDA-45A2-9349-11E58307E098}" type="sibTrans" cxnId="{6DB37C0C-7BC2-4449-B360-F086A46ECD29}">
      <dgm:prSet/>
      <dgm:spPr/>
      <dgm:t>
        <a:bodyPr/>
        <a:lstStyle/>
        <a:p>
          <a:endParaRPr lang="fr-FR"/>
        </a:p>
      </dgm:t>
    </dgm:pt>
    <dgm:pt modelId="{99A55A62-5C6F-4FCB-8FB7-D0C60AAFFF63}" type="pres">
      <dgm:prSet presAssocID="{DECF9307-9145-46DA-9691-31810AFD17FB}" presName="Name0" presStyleCnt="0">
        <dgm:presLayoutVars>
          <dgm:dir/>
          <dgm:animLvl val="lvl"/>
          <dgm:resizeHandles val="exact"/>
        </dgm:presLayoutVars>
      </dgm:prSet>
      <dgm:spPr/>
    </dgm:pt>
    <dgm:pt modelId="{573C2A17-F05E-4862-BDBF-DC881E630FBA}" type="pres">
      <dgm:prSet presAssocID="{878B43EB-7A74-486F-B82D-6F3C08C6525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B9176E6-CC78-46C8-A11C-5CBE18F7613E}" type="pres">
      <dgm:prSet presAssocID="{1E8BB797-BDAA-4D8E-ACA7-7110E5145B40}" presName="parTxOnlySpace" presStyleCnt="0"/>
      <dgm:spPr/>
    </dgm:pt>
    <dgm:pt modelId="{335E65D6-A4C6-4C1D-B7A1-C08DE9D410B3}" type="pres">
      <dgm:prSet presAssocID="{7A73A9AD-A5A5-4B48-A2CD-F5DD9A43D52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E365C9-90F6-4784-848E-52F4A0730813}" type="pres">
      <dgm:prSet presAssocID="{FFF950C8-0EF2-4732-8288-AD11B574A2AF}" presName="parTxOnlySpace" presStyleCnt="0"/>
      <dgm:spPr/>
    </dgm:pt>
    <dgm:pt modelId="{019D655C-DA26-4126-886A-FACB5D5225E8}" type="pres">
      <dgm:prSet presAssocID="{D40E0AED-35E6-4589-9024-EF6934BF48A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3FF9D8-63DF-4870-9915-E0CE55FADAF1}" type="presOf" srcId="{878B43EB-7A74-486F-B82D-6F3C08C65259}" destId="{573C2A17-F05E-4862-BDBF-DC881E630FBA}" srcOrd="0" destOrd="0" presId="urn:microsoft.com/office/officeart/2005/8/layout/chevron1"/>
    <dgm:cxn modelId="{64257B6C-9817-498B-B8B0-58D65AE689E5}" type="presOf" srcId="{D40E0AED-35E6-4589-9024-EF6934BF48A9}" destId="{019D655C-DA26-4126-886A-FACB5D5225E8}" srcOrd="0" destOrd="0" presId="urn:microsoft.com/office/officeart/2005/8/layout/chevron1"/>
    <dgm:cxn modelId="{6DB37C0C-7BC2-4449-B360-F086A46ECD29}" srcId="{DECF9307-9145-46DA-9691-31810AFD17FB}" destId="{D40E0AED-35E6-4589-9024-EF6934BF48A9}" srcOrd="2" destOrd="0" parTransId="{E88FCD45-B6C9-4D04-9EDA-33B0E1241608}" sibTransId="{6DE587F9-ADDA-45A2-9349-11E58307E098}"/>
    <dgm:cxn modelId="{C88FFB2F-B9E2-4CA8-AA89-C35D64B21849}" srcId="{DECF9307-9145-46DA-9691-31810AFD17FB}" destId="{7A73A9AD-A5A5-4B48-A2CD-F5DD9A43D528}" srcOrd="1" destOrd="0" parTransId="{9E4B080A-4DEA-4125-B96D-6E6B94087C2E}" sibTransId="{FFF950C8-0EF2-4732-8288-AD11B574A2AF}"/>
    <dgm:cxn modelId="{C13F8BB4-7EA0-4308-9D36-5EE4ABDAEC2D}" type="presOf" srcId="{7A73A9AD-A5A5-4B48-A2CD-F5DD9A43D528}" destId="{335E65D6-A4C6-4C1D-B7A1-C08DE9D410B3}" srcOrd="0" destOrd="0" presId="urn:microsoft.com/office/officeart/2005/8/layout/chevron1"/>
    <dgm:cxn modelId="{03D0FD3C-2BDE-42C5-A49E-70DD63950F75}" type="presOf" srcId="{DECF9307-9145-46DA-9691-31810AFD17FB}" destId="{99A55A62-5C6F-4FCB-8FB7-D0C60AAFFF63}" srcOrd="0" destOrd="0" presId="urn:microsoft.com/office/officeart/2005/8/layout/chevron1"/>
    <dgm:cxn modelId="{5B967555-AB59-43D5-BE40-FC06F84DCCA8}" srcId="{DECF9307-9145-46DA-9691-31810AFD17FB}" destId="{878B43EB-7A74-486F-B82D-6F3C08C65259}" srcOrd="0" destOrd="0" parTransId="{3BC37901-AB49-42E0-AC27-F8D6989E837E}" sibTransId="{1E8BB797-BDAA-4D8E-ACA7-7110E5145B40}"/>
    <dgm:cxn modelId="{687E6DBA-9488-4297-A4D4-FF60B5AE7374}" type="presParOf" srcId="{99A55A62-5C6F-4FCB-8FB7-D0C60AAFFF63}" destId="{573C2A17-F05E-4862-BDBF-DC881E630FBA}" srcOrd="0" destOrd="0" presId="urn:microsoft.com/office/officeart/2005/8/layout/chevron1"/>
    <dgm:cxn modelId="{94C4AA08-5552-4F13-BEE1-A20F3F0BC163}" type="presParOf" srcId="{99A55A62-5C6F-4FCB-8FB7-D0C60AAFFF63}" destId="{AB9176E6-CC78-46C8-A11C-5CBE18F7613E}" srcOrd="1" destOrd="0" presId="urn:microsoft.com/office/officeart/2005/8/layout/chevron1"/>
    <dgm:cxn modelId="{59DD6D84-9C6E-4517-BD80-3E284EFCB4D8}" type="presParOf" srcId="{99A55A62-5C6F-4FCB-8FB7-D0C60AAFFF63}" destId="{335E65D6-A4C6-4C1D-B7A1-C08DE9D410B3}" srcOrd="2" destOrd="0" presId="urn:microsoft.com/office/officeart/2005/8/layout/chevron1"/>
    <dgm:cxn modelId="{BA39ED83-DDB6-427E-B622-CB93506E045B}" type="presParOf" srcId="{99A55A62-5C6F-4FCB-8FB7-D0C60AAFFF63}" destId="{DBE365C9-90F6-4784-848E-52F4A0730813}" srcOrd="3" destOrd="0" presId="urn:microsoft.com/office/officeart/2005/8/layout/chevron1"/>
    <dgm:cxn modelId="{E106EB6F-4D17-444F-9E75-3D9653A29313}" type="presParOf" srcId="{99A55A62-5C6F-4FCB-8FB7-D0C60AAFFF63}" destId="{019D655C-DA26-4126-886A-FACB5D5225E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C2A17-F05E-4862-BDBF-DC881E630FBA}">
      <dsp:nvSpPr>
        <dsp:cNvPr id="0" name=""/>
        <dsp:cNvSpPr/>
      </dsp:nvSpPr>
      <dsp:spPr>
        <a:xfrm>
          <a:off x="2946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/>
            <a:t>Phase 1</a:t>
          </a:r>
          <a:endParaRPr lang="fr-FR" sz="3200" b="1" kern="1200" dirty="0"/>
        </a:p>
      </dsp:txBody>
      <dsp:txXfrm>
        <a:off x="322986" y="0"/>
        <a:ext cx="2950100" cy="640080"/>
      </dsp:txXfrm>
    </dsp:sp>
    <dsp:sp modelId="{335E65D6-A4C6-4C1D-B7A1-C08DE9D410B3}">
      <dsp:nvSpPr>
        <dsp:cNvPr id="0" name=""/>
        <dsp:cNvSpPr/>
      </dsp:nvSpPr>
      <dsp:spPr>
        <a:xfrm>
          <a:off x="3234109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/>
            <a:t>Phase 2</a:t>
          </a:r>
          <a:endParaRPr lang="fr-FR" sz="3200" b="1" kern="1200" dirty="0"/>
        </a:p>
      </dsp:txBody>
      <dsp:txXfrm>
        <a:off x="3554149" y="0"/>
        <a:ext cx="2950100" cy="640080"/>
      </dsp:txXfrm>
    </dsp:sp>
    <dsp:sp modelId="{019D655C-DA26-4126-886A-FACB5D5225E8}">
      <dsp:nvSpPr>
        <dsp:cNvPr id="0" name=""/>
        <dsp:cNvSpPr/>
      </dsp:nvSpPr>
      <dsp:spPr>
        <a:xfrm>
          <a:off x="6465272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/>
            <a:t>Phase 3</a:t>
          </a:r>
          <a:endParaRPr lang="fr-FR" sz="3200" b="1" kern="1200" dirty="0"/>
        </a:p>
      </dsp:txBody>
      <dsp:txXfrm>
        <a:off x="6785312" y="0"/>
        <a:ext cx="2950100" cy="6400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4C1FE4-C40A-4442-8CD5-8DECB5F17A5A}">
      <dsp:nvSpPr>
        <dsp:cNvPr id="0" name=""/>
        <dsp:cNvSpPr/>
      </dsp:nvSpPr>
      <dsp:spPr>
        <a:xfrm>
          <a:off x="2381" y="0"/>
          <a:ext cx="2901156" cy="7482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err="1" smtClean="0">
              <a:solidFill>
                <a:schemeClr val="bg1"/>
              </a:solidFill>
            </a:rPr>
            <a:t>Words</a:t>
          </a:r>
          <a:endParaRPr lang="fr-FR" sz="1800" b="1" kern="1200" dirty="0">
            <a:solidFill>
              <a:schemeClr val="bg1"/>
            </a:solidFill>
          </a:endParaRPr>
        </a:p>
      </dsp:txBody>
      <dsp:txXfrm>
        <a:off x="376511" y="0"/>
        <a:ext cx="2152896" cy="748260"/>
      </dsp:txXfrm>
    </dsp:sp>
    <dsp:sp modelId="{5AA805E8-0164-4E3B-A803-FF869E66A8D6}">
      <dsp:nvSpPr>
        <dsp:cNvPr id="0" name=""/>
        <dsp:cNvSpPr/>
      </dsp:nvSpPr>
      <dsp:spPr>
        <a:xfrm>
          <a:off x="2613421" y="0"/>
          <a:ext cx="2901156" cy="7482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solidFill>
                <a:schemeClr val="bg1"/>
              </a:solidFill>
            </a:rPr>
            <a:t>NMF or LDA (</a:t>
          </a:r>
          <a:r>
            <a:rPr lang="fr-FR" sz="1800" b="1" kern="1200" dirty="0" err="1" smtClean="0">
              <a:solidFill>
                <a:schemeClr val="bg1"/>
              </a:solidFill>
            </a:rPr>
            <a:t>Develops</a:t>
          </a:r>
          <a:r>
            <a:rPr lang="fr-FR" sz="1800" b="1" kern="1200" dirty="0" smtClean="0">
              <a:solidFill>
                <a:schemeClr val="bg1"/>
              </a:solidFill>
            </a:rPr>
            <a:t> and </a:t>
          </a:r>
          <a:r>
            <a:rPr lang="fr-FR" sz="1800" b="1" kern="1200" dirty="0" err="1" smtClean="0">
              <a:solidFill>
                <a:schemeClr val="bg1"/>
              </a:solidFill>
            </a:rPr>
            <a:t>fits</a:t>
          </a:r>
          <a:r>
            <a:rPr lang="fr-FR" sz="1800" b="1" kern="1200" dirty="0" smtClean="0">
              <a:solidFill>
                <a:schemeClr val="bg1"/>
              </a:solidFill>
            </a:rPr>
            <a:t> best topics)</a:t>
          </a:r>
          <a:endParaRPr lang="fr-FR" sz="1800" b="1" kern="1200" dirty="0">
            <a:solidFill>
              <a:schemeClr val="bg1"/>
            </a:solidFill>
          </a:endParaRPr>
        </a:p>
      </dsp:txBody>
      <dsp:txXfrm>
        <a:off x="2987551" y="0"/>
        <a:ext cx="2152896" cy="748260"/>
      </dsp:txXfrm>
    </dsp:sp>
    <dsp:sp modelId="{AB882916-322F-4EC9-91C1-9C4173923F2F}">
      <dsp:nvSpPr>
        <dsp:cNvPr id="0" name=""/>
        <dsp:cNvSpPr/>
      </dsp:nvSpPr>
      <dsp:spPr>
        <a:xfrm>
          <a:off x="5224462" y="0"/>
          <a:ext cx="2901156" cy="7482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solidFill>
                <a:schemeClr val="bg1"/>
              </a:solidFill>
            </a:rPr>
            <a:t>Topics</a:t>
          </a:r>
          <a:endParaRPr lang="fr-FR" sz="1800" b="1" kern="1200" dirty="0">
            <a:solidFill>
              <a:schemeClr val="bg1"/>
            </a:solidFill>
          </a:endParaRPr>
        </a:p>
      </dsp:txBody>
      <dsp:txXfrm>
        <a:off x="5598592" y="0"/>
        <a:ext cx="2152896" cy="748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C2A17-F05E-4862-BDBF-DC881E630FBA}">
      <dsp:nvSpPr>
        <dsp:cNvPr id="0" name=""/>
        <dsp:cNvSpPr/>
      </dsp:nvSpPr>
      <dsp:spPr>
        <a:xfrm>
          <a:off x="2946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/>
            <a:t>Phase 1</a:t>
          </a:r>
          <a:endParaRPr lang="fr-FR" sz="3200" b="1" kern="1200" dirty="0"/>
        </a:p>
      </dsp:txBody>
      <dsp:txXfrm>
        <a:off x="322986" y="0"/>
        <a:ext cx="2950100" cy="640080"/>
      </dsp:txXfrm>
    </dsp:sp>
    <dsp:sp modelId="{335E65D6-A4C6-4C1D-B7A1-C08DE9D410B3}">
      <dsp:nvSpPr>
        <dsp:cNvPr id="0" name=""/>
        <dsp:cNvSpPr/>
      </dsp:nvSpPr>
      <dsp:spPr>
        <a:xfrm>
          <a:off x="3234109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/>
            <a:t>Phase 2</a:t>
          </a:r>
          <a:endParaRPr lang="fr-FR" sz="3200" b="1" kern="1200" dirty="0"/>
        </a:p>
      </dsp:txBody>
      <dsp:txXfrm>
        <a:off x="3554149" y="0"/>
        <a:ext cx="2950100" cy="640080"/>
      </dsp:txXfrm>
    </dsp:sp>
    <dsp:sp modelId="{019D655C-DA26-4126-886A-FACB5D5225E8}">
      <dsp:nvSpPr>
        <dsp:cNvPr id="0" name=""/>
        <dsp:cNvSpPr/>
      </dsp:nvSpPr>
      <dsp:spPr>
        <a:xfrm>
          <a:off x="6465272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/>
            <a:t>Phase 3</a:t>
          </a:r>
          <a:endParaRPr lang="fr-FR" sz="3200" b="1" kern="1200" dirty="0"/>
        </a:p>
      </dsp:txBody>
      <dsp:txXfrm>
        <a:off x="6785312" y="0"/>
        <a:ext cx="2950100" cy="640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FA708-23F5-414F-9D15-73C30E6731CC}" type="datetimeFigureOut">
              <a:rPr lang="en-GB" smtClean="0"/>
              <a:t>16/01/2022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59EEB-C5A6-4C3E-A62A-CAD89AAA56B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43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DCC88-22E6-4F3E-B061-6A8AEB630216}" type="datetime1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4242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0265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698071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625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84671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7958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0590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5497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DCC88-22E6-4F3E-B061-6A8AEB630216}" type="datetime1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193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0992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8162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37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7657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5033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9113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5390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94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9723" y="690546"/>
            <a:ext cx="7766936" cy="901522"/>
          </a:xfrm>
        </p:spPr>
        <p:txBody>
          <a:bodyPr>
            <a:noAutofit/>
          </a:bodyPr>
          <a:lstStyle/>
          <a:p>
            <a:pPr algn="ctr"/>
            <a:r>
              <a:rPr lang="en-GB" sz="6000" b="1" dirty="0"/>
              <a:t>OC - Project </a:t>
            </a:r>
            <a:r>
              <a:rPr lang="en-GB" sz="6000" b="1" dirty="0" smtClean="0"/>
              <a:t>6</a:t>
            </a:r>
            <a:endParaRPr lang="en-GB" sz="6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8754" y="1966184"/>
            <a:ext cx="7394332" cy="2368750"/>
          </a:xfrm>
        </p:spPr>
        <p:txBody>
          <a:bodyPr>
            <a:noAutofit/>
          </a:bodyPr>
          <a:lstStyle/>
          <a:p>
            <a:pPr algn="ctr"/>
            <a:r>
              <a:rPr lang="en-GB" sz="4400" b="1" dirty="0" smtClean="0">
                <a:solidFill>
                  <a:schemeClr val="tx1"/>
                </a:solidFill>
              </a:rPr>
              <a:t>Automatic classification </a:t>
            </a:r>
          </a:p>
          <a:p>
            <a:pPr algn="ctr"/>
            <a:r>
              <a:rPr lang="en-GB" sz="3200" b="1" dirty="0" smtClean="0">
                <a:solidFill>
                  <a:schemeClr val="tx1"/>
                </a:solidFill>
              </a:rPr>
              <a:t>of</a:t>
            </a:r>
            <a:r>
              <a:rPr lang="en-GB" sz="4400" b="1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GB" sz="4400" b="1" dirty="0" smtClean="0">
                <a:solidFill>
                  <a:schemeClr val="tx1"/>
                </a:solidFill>
              </a:rPr>
              <a:t>consumer goods</a:t>
            </a:r>
          </a:p>
          <a:p>
            <a:pPr algn="ctr"/>
            <a:endParaRPr lang="en-GB" sz="1600" b="1" dirty="0">
              <a:solidFill>
                <a:schemeClr val="tx1"/>
              </a:solidFill>
            </a:endParaRPr>
          </a:p>
          <a:p>
            <a:pPr algn="ctr"/>
            <a:endParaRPr lang="en-GB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27348" y="6229611"/>
            <a:ext cx="3745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Stephane </a:t>
            </a:r>
            <a:r>
              <a:rPr lang="en-GB" sz="2400" b="1" dirty="0" smtClean="0"/>
              <a:t>Lanchec, Jan 2022</a:t>
            </a:r>
            <a:endParaRPr lang="en-GB" sz="2400" b="1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338754" y="4861450"/>
            <a:ext cx="7394332" cy="9922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 smtClean="0"/>
              <a:t>Ecommerce “Place de </a:t>
            </a:r>
            <a:r>
              <a:rPr lang="en-GB" sz="2400" b="1" dirty="0" err="1" smtClean="0"/>
              <a:t>marché</a:t>
            </a:r>
            <a:r>
              <a:rPr lang="en-GB" sz="2400" b="1" dirty="0" smtClean="0"/>
              <a:t>” EDA </a:t>
            </a:r>
          </a:p>
          <a:p>
            <a:r>
              <a:rPr lang="en-GB" sz="2400" b="1" dirty="0" smtClean="0"/>
              <a:t>for Machine Learning</a:t>
            </a:r>
          </a:p>
          <a:p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374962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52240"/>
          </a:xfrm>
        </p:spPr>
        <p:txBody>
          <a:bodyPr/>
          <a:lstStyle/>
          <a:p>
            <a:r>
              <a:rPr lang="fr-FR" b="1" dirty="0" err="1" smtClean="0"/>
              <a:t>Dimensionality</a:t>
            </a:r>
            <a:r>
              <a:rPr lang="fr-FR" b="1" dirty="0" smtClean="0"/>
              <a:t> </a:t>
            </a:r>
            <a:r>
              <a:rPr lang="fr-FR" b="1" dirty="0" err="1" smtClean="0"/>
              <a:t>reduction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47725" y="1581150"/>
            <a:ext cx="10656887" cy="390525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Principal Components </a:t>
            </a:r>
            <a:r>
              <a:rPr lang="fr-FR" b="1" dirty="0" err="1" smtClean="0"/>
              <a:t>Analysis</a:t>
            </a:r>
            <a:r>
              <a:rPr lang="fr-FR" b="1" dirty="0" smtClean="0"/>
              <a:t> (PCA)										t-SNE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95" y="2026305"/>
            <a:ext cx="2544324" cy="181927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3517650" y="2467690"/>
            <a:ext cx="2279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90% of the variance </a:t>
            </a:r>
            <a:r>
              <a:rPr lang="fr-FR" sz="1600" dirty="0" err="1" smtClean="0"/>
              <a:t>explained</a:t>
            </a:r>
            <a:r>
              <a:rPr lang="fr-FR" sz="1600" dirty="0" smtClean="0"/>
              <a:t> by N components</a:t>
            </a:r>
            <a:endParaRPr lang="en-US" sz="1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1607356" y="3950305"/>
            <a:ext cx="222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2D PCA </a:t>
            </a:r>
            <a:r>
              <a:rPr lang="fr-FR" sz="1600" b="1" dirty="0" err="1" smtClean="0"/>
              <a:t>Visualization</a:t>
            </a:r>
            <a:endParaRPr lang="en-US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6176168" y="1619518"/>
            <a:ext cx="222689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APPLIED</a:t>
            </a:r>
            <a:r>
              <a:rPr lang="fr-FR" dirty="0" smtClean="0"/>
              <a:t> on:</a:t>
            </a:r>
          </a:p>
          <a:p>
            <a:pPr algn="ctr"/>
            <a:r>
              <a:rPr lang="fr-FR" dirty="0" err="1" smtClean="0"/>
              <a:t>CounterVectorizer</a:t>
            </a:r>
            <a:endParaRPr lang="fr-FR" dirty="0" smtClean="0"/>
          </a:p>
          <a:p>
            <a:pPr algn="ctr"/>
            <a:r>
              <a:rPr lang="fr-FR" dirty="0" err="1" smtClean="0"/>
              <a:t>HashingVectorizer</a:t>
            </a:r>
            <a:endParaRPr lang="fr-FR" dirty="0" smtClean="0"/>
          </a:p>
          <a:p>
            <a:pPr algn="ctr"/>
            <a:r>
              <a:rPr lang="fr-FR" dirty="0" smtClean="0"/>
              <a:t>Tf-</a:t>
            </a:r>
            <a:r>
              <a:rPr lang="fr-FR" dirty="0" err="1" smtClean="0"/>
              <a:t>idf</a:t>
            </a:r>
            <a:r>
              <a:rPr lang="fr-FR" dirty="0" smtClean="0"/>
              <a:t> </a:t>
            </a:r>
            <a:r>
              <a:rPr lang="fr-FR" dirty="0" err="1" smtClean="0"/>
              <a:t>Vectorizer</a:t>
            </a:r>
            <a:endParaRPr lang="en-US" dirty="0"/>
          </a:p>
        </p:txBody>
      </p:sp>
      <p:grpSp>
        <p:nvGrpSpPr>
          <p:cNvPr id="25" name="Groupe 24"/>
          <p:cNvGrpSpPr/>
          <p:nvPr/>
        </p:nvGrpSpPr>
        <p:grpSpPr>
          <a:xfrm>
            <a:off x="5197307" y="4584071"/>
            <a:ext cx="2035098" cy="1233638"/>
            <a:chOff x="5029200" y="4339590"/>
            <a:chExt cx="3200400" cy="1943100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3"/>
            <a:srcRect l="66582" t="46221" r="15917" b="34889"/>
            <a:stretch/>
          </p:blipFill>
          <p:spPr>
            <a:xfrm>
              <a:off x="5029200" y="4339590"/>
              <a:ext cx="3200400" cy="1943100"/>
            </a:xfrm>
            <a:prstGeom prst="rect">
              <a:avLst/>
            </a:prstGeom>
          </p:spPr>
        </p:pic>
        <p:sp>
          <p:nvSpPr>
            <p:cNvPr id="27" name="Ellipse 26"/>
            <p:cNvSpPr/>
            <p:nvPr/>
          </p:nvSpPr>
          <p:spPr>
            <a:xfrm>
              <a:off x="5156195" y="4456642"/>
              <a:ext cx="109728" cy="10689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Ellipse 27"/>
            <p:cNvSpPr/>
            <p:nvPr/>
          </p:nvSpPr>
          <p:spPr>
            <a:xfrm>
              <a:off x="5156195" y="4707996"/>
              <a:ext cx="109728" cy="10689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Ellipse 28"/>
            <p:cNvSpPr/>
            <p:nvPr/>
          </p:nvSpPr>
          <p:spPr>
            <a:xfrm>
              <a:off x="5156195" y="5488588"/>
              <a:ext cx="109728" cy="1068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Ellipse 29"/>
            <p:cNvSpPr/>
            <p:nvPr/>
          </p:nvSpPr>
          <p:spPr>
            <a:xfrm>
              <a:off x="5156195" y="4959350"/>
              <a:ext cx="109728" cy="1068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Ellipse 30"/>
            <p:cNvSpPr/>
            <p:nvPr/>
          </p:nvSpPr>
          <p:spPr>
            <a:xfrm>
              <a:off x="5156195" y="5210704"/>
              <a:ext cx="109728" cy="1068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Ellipse 31"/>
            <p:cNvSpPr/>
            <p:nvPr/>
          </p:nvSpPr>
          <p:spPr>
            <a:xfrm>
              <a:off x="5156195" y="5760017"/>
              <a:ext cx="109728" cy="106892"/>
            </a:xfrm>
            <a:prstGeom prst="ellipse">
              <a:avLst/>
            </a:prstGeom>
            <a:solidFill>
              <a:srgbClr val="CC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Ellipse 32"/>
            <p:cNvSpPr/>
            <p:nvPr/>
          </p:nvSpPr>
          <p:spPr>
            <a:xfrm>
              <a:off x="5156195" y="6031447"/>
              <a:ext cx="109728" cy="1068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Connecteur droit avec flèche 34"/>
          <p:cNvCxnSpPr/>
          <p:nvPr/>
        </p:nvCxnSpPr>
        <p:spPr>
          <a:xfrm flipV="1">
            <a:off x="8543925" y="1812962"/>
            <a:ext cx="771525" cy="3099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 flipV="1">
            <a:off x="5257023" y="1812961"/>
            <a:ext cx="778280" cy="310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8963693" y="5817709"/>
            <a:ext cx="2313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2D t-SNE </a:t>
            </a:r>
            <a:r>
              <a:rPr lang="fr-FR" sz="1600" b="1" dirty="0" err="1" smtClean="0"/>
              <a:t>Visualization</a:t>
            </a:r>
            <a:endParaRPr lang="en-US" sz="1600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65" y="4369565"/>
            <a:ext cx="3558653" cy="230048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294" y="3051659"/>
            <a:ext cx="3619577" cy="231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260664" cy="6712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Kmeans</a:t>
            </a:r>
            <a:r>
              <a:rPr lang="fr-FR" b="1" dirty="0" smtClean="0"/>
              <a:t> </a:t>
            </a:r>
            <a:r>
              <a:rPr lang="fr-FR" b="1" dirty="0" err="1" smtClean="0"/>
              <a:t>clustering</a:t>
            </a:r>
            <a:r>
              <a:rPr lang="fr-FR" b="1" dirty="0" smtClean="0"/>
              <a:t> – </a:t>
            </a:r>
            <a:r>
              <a:rPr lang="fr-FR" sz="2800" b="1" i="1" dirty="0" err="1" smtClean="0"/>
              <a:t>Classic</a:t>
            </a:r>
            <a:r>
              <a:rPr lang="fr-FR" sz="2800" b="1" i="1" dirty="0" smtClean="0"/>
              <a:t> </a:t>
            </a:r>
            <a:r>
              <a:rPr lang="fr-FR" sz="2800" b="1" i="1" dirty="0" err="1" smtClean="0"/>
              <a:t>Models</a:t>
            </a:r>
            <a:endParaRPr lang="en-US" b="1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9" name="Image 8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4825" y="2163911"/>
            <a:ext cx="2743200" cy="1828800"/>
          </a:xfrm>
          <a:prstGeom prst="rect">
            <a:avLst/>
          </a:prstGeom>
        </p:spPr>
      </p:pic>
      <p:pic>
        <p:nvPicPr>
          <p:cNvPr id="13" name="Image 1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73425" y="2163911"/>
            <a:ext cx="2743200" cy="1828800"/>
          </a:xfrm>
          <a:prstGeom prst="rect">
            <a:avLst/>
          </a:prstGeom>
        </p:spPr>
      </p:pic>
      <p:pic>
        <p:nvPicPr>
          <p:cNvPr id="17" name="Image 1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25" y="2163911"/>
            <a:ext cx="2743200" cy="1828800"/>
          </a:xfrm>
          <a:prstGeom prst="rect">
            <a:avLst/>
          </a:prstGeom>
        </p:spPr>
      </p:pic>
      <p:pic>
        <p:nvPicPr>
          <p:cNvPr id="21" name="Image 20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882725" y="2163911"/>
            <a:ext cx="2743200" cy="18288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9588500" y="620444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ARI = 0.62</a:t>
            </a:r>
            <a:endParaRPr lang="en-US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1311579" y="620444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ARI = 0.13</a:t>
            </a:r>
            <a:endParaRPr lang="en-US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6691557" y="6205472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ARI = 0.44</a:t>
            </a:r>
            <a:endParaRPr lang="en-US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3985140" y="620444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ARI = 0.55</a:t>
            </a:r>
            <a:endParaRPr lang="en-US" b="1" dirty="0"/>
          </a:p>
        </p:txBody>
      </p:sp>
      <p:grpSp>
        <p:nvGrpSpPr>
          <p:cNvPr id="37" name="Groupe 36"/>
          <p:cNvGrpSpPr/>
          <p:nvPr/>
        </p:nvGrpSpPr>
        <p:grpSpPr>
          <a:xfrm>
            <a:off x="454825" y="4250333"/>
            <a:ext cx="2743200" cy="1828800"/>
            <a:chOff x="706980" y="3529840"/>
            <a:chExt cx="2419854" cy="1924652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980" y="3529840"/>
              <a:ext cx="2419854" cy="1924652"/>
            </a:xfrm>
            <a:prstGeom prst="rect">
              <a:avLst/>
            </a:prstGeom>
          </p:spPr>
        </p:pic>
        <p:cxnSp>
          <p:nvCxnSpPr>
            <p:cNvPr id="31" name="Connecteur droit 30"/>
            <p:cNvCxnSpPr/>
            <p:nvPr/>
          </p:nvCxnSpPr>
          <p:spPr>
            <a:xfrm>
              <a:off x="1275895" y="3686979"/>
              <a:ext cx="0" cy="1583267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/>
          <p:cNvGrpSpPr/>
          <p:nvPr/>
        </p:nvGrpSpPr>
        <p:grpSpPr>
          <a:xfrm>
            <a:off x="3264125" y="4237454"/>
            <a:ext cx="2743200" cy="1828800"/>
            <a:chOff x="3199941" y="3552659"/>
            <a:chExt cx="2413459" cy="1897548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99941" y="3552659"/>
              <a:ext cx="2413459" cy="1897548"/>
            </a:xfrm>
            <a:prstGeom prst="rect">
              <a:avLst/>
            </a:prstGeom>
          </p:spPr>
        </p:pic>
        <p:cxnSp>
          <p:nvCxnSpPr>
            <p:cNvPr id="32" name="Connecteur droit 31"/>
            <p:cNvCxnSpPr/>
            <p:nvPr/>
          </p:nvCxnSpPr>
          <p:spPr>
            <a:xfrm>
              <a:off x="4699000" y="3686979"/>
              <a:ext cx="0" cy="1583267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e 34"/>
          <p:cNvGrpSpPr/>
          <p:nvPr/>
        </p:nvGrpSpPr>
        <p:grpSpPr>
          <a:xfrm>
            <a:off x="6073425" y="4258040"/>
            <a:ext cx="2743200" cy="1828800"/>
            <a:chOff x="6071510" y="3538396"/>
            <a:chExt cx="2500990" cy="1940913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1510" y="3538396"/>
              <a:ext cx="2500990" cy="1940913"/>
            </a:xfrm>
            <a:prstGeom prst="rect">
              <a:avLst/>
            </a:prstGeom>
          </p:spPr>
        </p:pic>
        <p:cxnSp>
          <p:nvCxnSpPr>
            <p:cNvPr id="33" name="Connecteur droit 32"/>
            <p:cNvCxnSpPr/>
            <p:nvPr/>
          </p:nvCxnSpPr>
          <p:spPr>
            <a:xfrm>
              <a:off x="7082636" y="3686980"/>
              <a:ext cx="0" cy="1583267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ZoneTexte 2"/>
          <p:cNvSpPr txBox="1"/>
          <p:nvPr/>
        </p:nvSpPr>
        <p:spPr>
          <a:xfrm>
            <a:off x="1576910" y="1864915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 smtClean="0"/>
              <a:t>PCA</a:t>
            </a:r>
            <a:endParaRPr lang="en-US" sz="1400" b="1" i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4359221" y="1824734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 smtClean="0"/>
              <a:t>T-SNE</a:t>
            </a:r>
            <a:endParaRPr lang="en-US" sz="1400" b="1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182474" y="1824734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 smtClean="0"/>
              <a:t>PCA</a:t>
            </a:r>
            <a:endParaRPr lang="en-US" sz="1400" b="1" i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9914328" y="1826832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 smtClean="0"/>
              <a:t>T-SNE</a:t>
            </a:r>
            <a:endParaRPr lang="en-US" sz="1400" b="1" i="1" dirty="0"/>
          </a:p>
        </p:txBody>
      </p:sp>
      <p:grpSp>
        <p:nvGrpSpPr>
          <p:cNvPr id="6" name="Groupe 5"/>
          <p:cNvGrpSpPr/>
          <p:nvPr/>
        </p:nvGrpSpPr>
        <p:grpSpPr>
          <a:xfrm>
            <a:off x="8891517" y="4250332"/>
            <a:ext cx="2743200" cy="1837887"/>
            <a:chOff x="8891517" y="4250332"/>
            <a:chExt cx="2743200" cy="1837887"/>
          </a:xfrm>
        </p:grpSpPr>
        <p:grpSp>
          <p:nvGrpSpPr>
            <p:cNvPr id="34" name="Groupe 33"/>
            <p:cNvGrpSpPr/>
            <p:nvPr/>
          </p:nvGrpSpPr>
          <p:grpSpPr>
            <a:xfrm>
              <a:off x="8891517" y="4250332"/>
              <a:ext cx="2743200" cy="1837887"/>
              <a:chOff x="9030610" y="3529840"/>
              <a:chExt cx="2409988" cy="1897548"/>
            </a:xfrm>
          </p:grpSpPr>
          <p:pic>
            <p:nvPicPr>
              <p:cNvPr id="23" name="Image 2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30610" y="3529840"/>
                <a:ext cx="2409988" cy="1897548"/>
              </a:xfrm>
              <a:prstGeom prst="rect">
                <a:avLst/>
              </a:prstGeom>
            </p:spPr>
          </p:pic>
          <p:cxnSp>
            <p:nvCxnSpPr>
              <p:cNvPr id="29" name="Connecteur droit 28"/>
              <p:cNvCxnSpPr/>
              <p:nvPr/>
            </p:nvCxnSpPr>
            <p:spPr>
              <a:xfrm>
                <a:off x="10701866" y="3657600"/>
                <a:ext cx="0" cy="1583267"/>
              </a:xfrm>
              <a:prstGeom prst="line">
                <a:avLst/>
              </a:prstGeom>
              <a:ln w="28575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ZoneTexte 39"/>
            <p:cNvSpPr txBox="1"/>
            <p:nvPr/>
          </p:nvSpPr>
          <p:spPr>
            <a:xfrm>
              <a:off x="8999349" y="4299981"/>
              <a:ext cx="1140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smtClean="0">
                  <a:solidFill>
                    <a:schemeClr val="bg1"/>
                  </a:solidFill>
                </a:rPr>
                <a:t>Computers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9006675" y="4535998"/>
              <a:ext cx="16129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smtClean="0">
                  <a:solidFill>
                    <a:schemeClr val="bg1"/>
                  </a:solidFill>
                </a:rPr>
                <a:t>Home </a:t>
              </a:r>
              <a:r>
                <a:rPr lang="fr-FR" sz="1400" i="1" dirty="0" err="1" smtClean="0">
                  <a:solidFill>
                    <a:schemeClr val="bg1"/>
                  </a:solidFill>
                </a:rPr>
                <a:t>Furnishing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9025725" y="4763223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err="1" smtClean="0">
                  <a:solidFill>
                    <a:schemeClr val="bg1"/>
                  </a:solidFill>
                </a:rPr>
                <a:t>Watches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9025725" y="4977321"/>
              <a:ext cx="1297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smtClean="0">
                  <a:solidFill>
                    <a:schemeClr val="bg1"/>
                  </a:solidFill>
                </a:rPr>
                <a:t>Home </a:t>
              </a:r>
              <a:r>
                <a:rPr lang="fr-FR" sz="1400" i="1" dirty="0" err="1" smtClean="0">
                  <a:solidFill>
                    <a:schemeClr val="bg1"/>
                  </a:solidFill>
                </a:rPr>
                <a:t>Decor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9025725" y="5192735"/>
              <a:ext cx="7889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smtClean="0">
                  <a:solidFill>
                    <a:schemeClr val="bg1"/>
                  </a:solidFill>
                </a:rPr>
                <a:t>Beauty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9016200" y="5417516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err="1" smtClean="0">
                  <a:solidFill>
                    <a:schemeClr val="bg1"/>
                  </a:solidFill>
                </a:rPr>
                <a:t>Kitchen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9023950" y="5644380"/>
              <a:ext cx="1111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smtClean="0">
                  <a:solidFill>
                    <a:schemeClr val="bg1"/>
                  </a:solidFill>
                </a:rPr>
                <a:t>Baby Care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Rectangle à coins arrondis 47"/>
          <p:cNvSpPr/>
          <p:nvPr/>
        </p:nvSpPr>
        <p:spPr>
          <a:xfrm>
            <a:off x="7800519" y="1563390"/>
            <a:ext cx="2012627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Tf-</a:t>
            </a:r>
            <a:r>
              <a:rPr lang="fr-FR" b="1" dirty="0" err="1" smtClean="0"/>
              <a:t>idfVectorizer</a:t>
            </a:r>
            <a:endParaRPr lang="en-US" b="1" dirty="0"/>
          </a:p>
        </p:txBody>
      </p:sp>
      <p:sp>
        <p:nvSpPr>
          <p:cNvPr id="49" name="Rectangle à coins arrondis 48"/>
          <p:cNvSpPr/>
          <p:nvPr/>
        </p:nvSpPr>
        <p:spPr>
          <a:xfrm>
            <a:off x="2236258" y="1563390"/>
            <a:ext cx="2012627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CountVectorizer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075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712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Kmeans</a:t>
            </a:r>
            <a:r>
              <a:rPr lang="fr-FR" b="1" dirty="0" smtClean="0"/>
              <a:t> </a:t>
            </a:r>
            <a:r>
              <a:rPr lang="fr-FR" b="1" dirty="0" err="1" smtClean="0"/>
              <a:t>clustering</a:t>
            </a:r>
            <a:r>
              <a:rPr lang="fr-FR" b="1" dirty="0" smtClean="0"/>
              <a:t> – </a:t>
            </a:r>
            <a:r>
              <a:rPr lang="fr-FR" sz="2800" b="1" i="1" dirty="0" err="1" smtClean="0"/>
              <a:t>Pre-trained</a:t>
            </a:r>
            <a:r>
              <a:rPr lang="fr-FR" sz="2800" b="1" i="1" dirty="0" smtClean="0"/>
              <a:t> </a:t>
            </a:r>
            <a:r>
              <a:rPr lang="fr-FR" sz="2800" b="1" i="1" dirty="0" err="1" smtClean="0"/>
              <a:t>models</a:t>
            </a:r>
            <a:endParaRPr lang="en-US" b="1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Image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21695" y="2089347"/>
            <a:ext cx="2743200" cy="1828800"/>
          </a:xfrm>
          <a:prstGeom prst="rect">
            <a:avLst/>
          </a:prstGeom>
        </p:spPr>
      </p:pic>
      <p:pic>
        <p:nvPicPr>
          <p:cNvPr id="12" name="Image 1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735435" y="2089347"/>
            <a:ext cx="2743200" cy="1828800"/>
          </a:xfrm>
          <a:prstGeom prst="rect">
            <a:avLst/>
          </a:prstGeom>
        </p:spPr>
      </p:pic>
      <p:pic>
        <p:nvPicPr>
          <p:cNvPr id="18" name="Image 17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28565" y="2089347"/>
            <a:ext cx="2743200" cy="1828800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1768779" y="620444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ARI = 0.66</a:t>
            </a:r>
            <a:endParaRPr lang="en-US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5635929" y="620444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ARI = 0.71</a:t>
            </a:r>
            <a:endParaRPr lang="en-US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9654921" y="620444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ARI = 0.71</a:t>
            </a:r>
            <a:endParaRPr lang="en-US" b="1" dirty="0"/>
          </a:p>
        </p:txBody>
      </p:sp>
      <p:grpSp>
        <p:nvGrpSpPr>
          <p:cNvPr id="30" name="Groupe 29"/>
          <p:cNvGrpSpPr/>
          <p:nvPr/>
        </p:nvGrpSpPr>
        <p:grpSpPr>
          <a:xfrm>
            <a:off x="4828565" y="4202846"/>
            <a:ext cx="2743200" cy="1828800"/>
            <a:chOff x="4828565" y="4202846"/>
            <a:chExt cx="2743200" cy="1828800"/>
          </a:xfrm>
        </p:grpSpPr>
        <p:pic>
          <p:nvPicPr>
            <p:cNvPr id="16" name="Image 15"/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8565" y="4202846"/>
              <a:ext cx="2743200" cy="1828800"/>
            </a:xfrm>
            <a:prstGeom prst="rect">
              <a:avLst/>
            </a:prstGeom>
          </p:spPr>
        </p:pic>
        <p:cxnSp>
          <p:nvCxnSpPr>
            <p:cNvPr id="26" name="Connecteur droit 25"/>
            <p:cNvCxnSpPr/>
            <p:nvPr/>
          </p:nvCxnSpPr>
          <p:spPr>
            <a:xfrm flipV="1">
              <a:off x="7000875" y="4314825"/>
              <a:ext cx="0" cy="1533525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 28"/>
          <p:cNvGrpSpPr/>
          <p:nvPr/>
        </p:nvGrpSpPr>
        <p:grpSpPr>
          <a:xfrm>
            <a:off x="921695" y="4202846"/>
            <a:ext cx="2743200" cy="1828800"/>
            <a:chOff x="921695" y="4202846"/>
            <a:chExt cx="2743200" cy="1828800"/>
          </a:xfrm>
        </p:grpSpPr>
        <p:pic>
          <p:nvPicPr>
            <p:cNvPr id="10" name="Image 9"/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695" y="4202846"/>
              <a:ext cx="2743200" cy="1828800"/>
            </a:xfrm>
            <a:prstGeom prst="rect">
              <a:avLst/>
            </a:prstGeom>
          </p:spPr>
        </p:pic>
        <p:cxnSp>
          <p:nvCxnSpPr>
            <p:cNvPr id="27" name="Connecteur droit 26"/>
            <p:cNvCxnSpPr/>
            <p:nvPr/>
          </p:nvCxnSpPr>
          <p:spPr>
            <a:xfrm flipV="1">
              <a:off x="2752725" y="4314825"/>
              <a:ext cx="0" cy="1533525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e 4"/>
          <p:cNvGrpSpPr/>
          <p:nvPr/>
        </p:nvGrpSpPr>
        <p:grpSpPr>
          <a:xfrm>
            <a:off x="8735435" y="4202846"/>
            <a:ext cx="2743200" cy="1828800"/>
            <a:chOff x="8735435" y="4202846"/>
            <a:chExt cx="2743200" cy="1828800"/>
          </a:xfrm>
        </p:grpSpPr>
        <p:grpSp>
          <p:nvGrpSpPr>
            <p:cNvPr id="31" name="Groupe 30"/>
            <p:cNvGrpSpPr/>
            <p:nvPr/>
          </p:nvGrpSpPr>
          <p:grpSpPr>
            <a:xfrm>
              <a:off x="8735435" y="4202846"/>
              <a:ext cx="2743200" cy="1828800"/>
              <a:chOff x="8735435" y="4202846"/>
              <a:chExt cx="2743200" cy="1828800"/>
            </a:xfrm>
          </p:grpSpPr>
          <p:pic>
            <p:nvPicPr>
              <p:cNvPr id="14" name="Image 13"/>
              <p:cNvPicPr preferRelativeResize="0"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5435" y="4202846"/>
                <a:ext cx="2743200" cy="1828800"/>
              </a:xfrm>
              <a:prstGeom prst="rect">
                <a:avLst/>
              </a:prstGeom>
            </p:spPr>
          </p:pic>
          <p:cxnSp>
            <p:nvCxnSpPr>
              <p:cNvPr id="28" name="Connecteur droit 27"/>
              <p:cNvCxnSpPr/>
              <p:nvPr/>
            </p:nvCxnSpPr>
            <p:spPr>
              <a:xfrm flipV="1">
                <a:off x="10948679" y="4314825"/>
                <a:ext cx="0" cy="1533525"/>
              </a:xfrm>
              <a:prstGeom prst="line">
                <a:avLst/>
              </a:prstGeom>
              <a:ln w="28575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ZoneTexte 24"/>
            <p:cNvSpPr txBox="1"/>
            <p:nvPr/>
          </p:nvSpPr>
          <p:spPr>
            <a:xfrm>
              <a:off x="8946597" y="4256021"/>
              <a:ext cx="1140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smtClean="0">
                  <a:solidFill>
                    <a:schemeClr val="bg1"/>
                  </a:solidFill>
                </a:rPr>
                <a:t>Computers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8927547" y="4474454"/>
              <a:ext cx="16129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smtClean="0">
                  <a:solidFill>
                    <a:schemeClr val="bg1"/>
                  </a:solidFill>
                </a:rPr>
                <a:t>Home </a:t>
              </a:r>
              <a:r>
                <a:rPr lang="fr-FR" sz="1400" i="1" dirty="0" err="1" smtClean="0">
                  <a:solidFill>
                    <a:schemeClr val="bg1"/>
                  </a:solidFill>
                </a:rPr>
                <a:t>Furnishing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8946597" y="4701679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err="1" smtClean="0">
                  <a:solidFill>
                    <a:schemeClr val="bg1"/>
                  </a:solidFill>
                </a:rPr>
                <a:t>Watches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8946597" y="4915777"/>
              <a:ext cx="1297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smtClean="0">
                  <a:solidFill>
                    <a:schemeClr val="bg1"/>
                  </a:solidFill>
                </a:rPr>
                <a:t>Home </a:t>
              </a:r>
              <a:r>
                <a:rPr lang="fr-FR" sz="1400" i="1" dirty="0" err="1" smtClean="0">
                  <a:solidFill>
                    <a:schemeClr val="bg1"/>
                  </a:solidFill>
                </a:rPr>
                <a:t>Decor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8946597" y="5131191"/>
              <a:ext cx="7889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smtClean="0">
                  <a:solidFill>
                    <a:schemeClr val="bg1"/>
                  </a:solidFill>
                </a:rPr>
                <a:t>Beauty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8937072" y="5355972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err="1" smtClean="0">
                  <a:solidFill>
                    <a:schemeClr val="bg1"/>
                  </a:solidFill>
                </a:rPr>
                <a:t>Kitchen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8944822" y="5582836"/>
              <a:ext cx="1111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smtClean="0">
                  <a:solidFill>
                    <a:schemeClr val="bg1"/>
                  </a:solidFill>
                </a:rPr>
                <a:t>Baby Care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 à coins arrondis 37"/>
          <p:cNvSpPr/>
          <p:nvPr/>
        </p:nvSpPr>
        <p:spPr>
          <a:xfrm>
            <a:off x="5717038" y="1604098"/>
            <a:ext cx="1151792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MPNet</a:t>
            </a:r>
            <a:endParaRPr lang="en-US" b="1" dirty="0"/>
          </a:p>
        </p:txBody>
      </p:sp>
      <p:sp>
        <p:nvSpPr>
          <p:cNvPr id="39" name="Rectangle à coins arrondis 38"/>
          <p:cNvSpPr/>
          <p:nvPr/>
        </p:nvSpPr>
        <p:spPr>
          <a:xfrm>
            <a:off x="9716379" y="1604426"/>
            <a:ext cx="1151792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MiniLM</a:t>
            </a:r>
            <a:endParaRPr lang="en-US" b="1" dirty="0"/>
          </a:p>
        </p:txBody>
      </p:sp>
      <p:sp>
        <p:nvSpPr>
          <p:cNvPr id="40" name="Rectangle à coins arrondis 39"/>
          <p:cNvSpPr/>
          <p:nvPr/>
        </p:nvSpPr>
        <p:spPr>
          <a:xfrm>
            <a:off x="1717399" y="1604098"/>
            <a:ext cx="1151792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USE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882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109440"/>
          </a:xfrm>
        </p:spPr>
        <p:txBody>
          <a:bodyPr>
            <a:normAutofit fontScale="90000"/>
          </a:bodyPr>
          <a:lstStyle/>
          <a:p>
            <a:r>
              <a:rPr lang="fr-FR" b="1" dirty="0" smtClean="0"/>
              <a:t>Latent Dirichlet Allocation (LDA) &amp; Non-</a:t>
            </a:r>
            <a:r>
              <a:rPr lang="fr-FR" b="1" dirty="0" err="1" smtClean="0"/>
              <a:t>Negative</a:t>
            </a:r>
            <a:r>
              <a:rPr lang="fr-FR" b="1" dirty="0" smtClean="0"/>
              <a:t> Matrix </a:t>
            </a:r>
            <a:r>
              <a:rPr lang="fr-FR" b="1" dirty="0" err="1" smtClean="0"/>
              <a:t>Factorization</a:t>
            </a:r>
            <a:r>
              <a:rPr lang="fr-FR" b="1" dirty="0" smtClean="0"/>
              <a:t> (NMF)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10186323" y="1669245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Topics </a:t>
            </a:r>
            <a:r>
              <a:rPr lang="fr-FR" b="1" u="sng" dirty="0" err="1" smtClean="0"/>
              <a:t>modeling</a:t>
            </a:r>
            <a:endParaRPr lang="en-US" b="1" u="sng" dirty="0"/>
          </a:p>
        </p:txBody>
      </p:sp>
      <p:grpSp>
        <p:nvGrpSpPr>
          <p:cNvPr id="8" name="Groupe 7"/>
          <p:cNvGrpSpPr/>
          <p:nvPr/>
        </p:nvGrpSpPr>
        <p:grpSpPr>
          <a:xfrm>
            <a:off x="455612" y="2153522"/>
            <a:ext cx="5480816" cy="3460596"/>
            <a:chOff x="455612" y="2153522"/>
            <a:chExt cx="5480816" cy="3460596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612" y="2503232"/>
              <a:ext cx="5480816" cy="3110886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 rot="19334275">
              <a:off x="1174870" y="3331503"/>
              <a:ext cx="825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 err="1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Watches</a:t>
              </a:r>
              <a:endPara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 rot="19553456">
              <a:off x="2306441" y="3354040"/>
              <a:ext cx="9781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 smtClean="0">
                  <a:solidFill>
                    <a:schemeClr val="accent3"/>
                  </a:solidFill>
                </a:rPr>
                <a:t>Baby Care</a:t>
              </a:r>
              <a:endParaRPr lang="en-US" sz="1200" b="1" dirty="0">
                <a:solidFill>
                  <a:schemeClr val="accent3"/>
                </a:solidFill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 rot="19913711">
              <a:off x="5074687" y="3447652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solidFill>
                    <a:srgbClr val="990000"/>
                  </a:solidFill>
                </a:rPr>
                <a:t>Kitchen</a:t>
              </a:r>
              <a:endParaRPr lang="en-US" sz="1400" b="1" dirty="0">
                <a:solidFill>
                  <a:srgbClr val="990000"/>
                </a:solidFill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 rot="19796654">
              <a:off x="3651920" y="3461960"/>
              <a:ext cx="7889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C000"/>
                  </a:solidFill>
                </a:rPr>
                <a:t>Beauty</a:t>
              </a:r>
              <a:endParaRPr lang="en-US" sz="1400" b="1" dirty="0">
                <a:solidFill>
                  <a:srgbClr val="FFC000"/>
                </a:solidFill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 rot="19888716">
              <a:off x="657652" y="5189489"/>
              <a:ext cx="12843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0000"/>
                  </a:solidFill>
                </a:rPr>
                <a:t>Home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Decor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 rot="19487990">
              <a:off x="2204481" y="5001966"/>
              <a:ext cx="1140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009900"/>
                  </a:solidFill>
                </a:rPr>
                <a:t>Computers</a:t>
              </a:r>
              <a:endParaRPr lang="en-US" sz="1400" b="1" dirty="0">
                <a:solidFill>
                  <a:srgbClr val="009900"/>
                </a:solidFill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 rot="19365648">
              <a:off x="3428872" y="5013339"/>
              <a:ext cx="16129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chemeClr val="accent4"/>
                  </a:solidFill>
                </a:rPr>
                <a:t>Home </a:t>
              </a:r>
              <a:r>
                <a:rPr lang="fr-FR" sz="1400" b="1" dirty="0" err="1" smtClean="0">
                  <a:solidFill>
                    <a:schemeClr val="accent4"/>
                  </a:solidFill>
                </a:rPr>
                <a:t>Furnishing</a:t>
              </a:r>
              <a:endParaRPr lang="en-US" sz="1400" b="1" dirty="0">
                <a:solidFill>
                  <a:schemeClr val="accent4"/>
                </a:solidFill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836982" y="2153522"/>
              <a:ext cx="49840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 smtClean="0"/>
                <a:t>Top </a:t>
              </a:r>
              <a:r>
                <a:rPr lang="fr-FR" sz="1200" b="1" dirty="0" err="1" smtClean="0"/>
                <a:t>words</a:t>
              </a:r>
              <a:r>
                <a:rPr lang="fr-FR" sz="1200" b="1" dirty="0" smtClean="0"/>
                <a:t> per topic – NMF </a:t>
              </a:r>
              <a:r>
                <a:rPr lang="fr-FR" sz="1200" b="1" dirty="0" err="1" smtClean="0"/>
                <a:t>tf-idf</a:t>
              </a:r>
              <a:r>
                <a:rPr lang="fr-FR" sz="1200" b="1" dirty="0" smtClean="0"/>
                <a:t> </a:t>
              </a:r>
              <a:r>
                <a:rPr lang="fr-FR" sz="1200" b="1" dirty="0" err="1" smtClean="0"/>
                <a:t>Vectorizer</a:t>
              </a:r>
              <a:r>
                <a:rPr lang="fr-FR" sz="1200" b="1" dirty="0" smtClean="0"/>
                <a:t> « description » section</a:t>
              </a:r>
              <a:endParaRPr lang="en-US" sz="1200" b="1" dirty="0"/>
            </a:p>
          </p:txBody>
        </p:sp>
      </p:grpSp>
      <p:graphicFrame>
        <p:nvGraphicFramePr>
          <p:cNvPr id="18" name="Diagramme 17"/>
          <p:cNvGraphicFramePr/>
          <p:nvPr>
            <p:extLst>
              <p:ext uri="{D42A27DB-BD31-4B8C-83A1-F6EECF244321}">
                <p14:modId xmlns:p14="http://schemas.microsoft.com/office/powerpoint/2010/main" val="4265814098"/>
              </p:ext>
            </p:extLst>
          </p:nvPr>
        </p:nvGraphicFramePr>
        <p:xfrm>
          <a:off x="1999068" y="6068274"/>
          <a:ext cx="8128000" cy="748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0" name="Groupe 19"/>
          <p:cNvGrpSpPr/>
          <p:nvPr/>
        </p:nvGrpSpPr>
        <p:grpSpPr>
          <a:xfrm>
            <a:off x="6322687" y="2153522"/>
            <a:ext cx="5634949" cy="3456666"/>
            <a:chOff x="6322687" y="2153522"/>
            <a:chExt cx="5634949" cy="3456666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42417" y="2503232"/>
              <a:ext cx="5415219" cy="3106956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7851550" y="2153522"/>
              <a:ext cx="33169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 err="1" smtClean="0"/>
                <a:t>Words</a:t>
              </a:r>
              <a:r>
                <a:rPr lang="fr-FR" sz="1200" b="1" dirty="0" smtClean="0"/>
                <a:t> </a:t>
              </a:r>
              <a:r>
                <a:rPr lang="fr-FR" sz="1200" b="1" dirty="0" err="1" smtClean="0"/>
                <a:t>from</a:t>
              </a:r>
              <a:r>
                <a:rPr lang="fr-FR" sz="1200" b="1" dirty="0" smtClean="0"/>
                <a:t> </a:t>
              </a:r>
              <a:r>
                <a:rPr lang="fr-FR" sz="1200" b="1" dirty="0" err="1" smtClean="0"/>
                <a:t>categories</a:t>
              </a:r>
              <a:r>
                <a:rPr lang="fr-FR" sz="1200" b="1" dirty="0" smtClean="0"/>
                <a:t> </a:t>
              </a:r>
              <a:r>
                <a:rPr lang="fr-FR" sz="1200" b="1" dirty="0" err="1" smtClean="0"/>
                <a:t>assigned</a:t>
              </a:r>
              <a:r>
                <a:rPr lang="fr-FR" sz="1200" b="1" dirty="0" smtClean="0"/>
                <a:t> to a topic</a:t>
              </a:r>
              <a:endParaRPr lang="en-US" sz="1200" b="1" dirty="0"/>
            </a:p>
          </p:txBody>
        </p:sp>
        <p:sp>
          <p:nvSpPr>
            <p:cNvPr id="3" name="ZoneTexte 2"/>
            <p:cNvSpPr txBox="1"/>
            <p:nvPr/>
          </p:nvSpPr>
          <p:spPr>
            <a:xfrm rot="16200000">
              <a:off x="5906387" y="3900170"/>
              <a:ext cx="11095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 err="1" smtClean="0"/>
                <a:t>Words</a:t>
              </a:r>
              <a:r>
                <a:rPr lang="fr-FR" sz="1200" b="1" dirty="0" smtClean="0"/>
                <a:t> count</a:t>
              </a:r>
              <a:endParaRPr lang="en-US" sz="1200" b="1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1684337" y="5695012"/>
            <a:ext cx="8926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32629"/>
                </a:solidFill>
                <a:latin typeface="-apple-system"/>
              </a:rPr>
              <a:t>Decomposes a </a:t>
            </a:r>
            <a:r>
              <a:rPr lang="en-US" dirty="0">
                <a:solidFill>
                  <a:srgbClr val="232629"/>
                </a:solidFill>
                <a:latin typeface="-apple-system"/>
              </a:rPr>
              <a:t>document-word matrix into a document-topic and topic-word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3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1300"/>
          </a:xfrm>
        </p:spPr>
        <p:txBody>
          <a:bodyPr/>
          <a:lstStyle/>
          <a:p>
            <a:r>
              <a:rPr lang="fr-FR" b="1" dirty="0" err="1" smtClean="0"/>
              <a:t>Metrics</a:t>
            </a:r>
            <a:r>
              <a:rPr lang="fr-FR" b="1" dirty="0" smtClean="0"/>
              <a:t> score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2" name="Groupe 11"/>
          <p:cNvGrpSpPr/>
          <p:nvPr/>
        </p:nvGrpSpPr>
        <p:grpSpPr>
          <a:xfrm>
            <a:off x="531812" y="5415892"/>
            <a:ext cx="7812089" cy="1068604"/>
            <a:chOff x="921694" y="5695381"/>
            <a:chExt cx="8077201" cy="896135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2"/>
            <a:srcRect l="20166" t="79777" r="35667" b="16964"/>
            <a:stretch/>
          </p:blipFill>
          <p:spPr>
            <a:xfrm>
              <a:off x="921695" y="6031997"/>
              <a:ext cx="8077200" cy="335280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3"/>
            <a:srcRect l="19999" t="54443" r="35751" b="42890"/>
            <a:stretch/>
          </p:blipFill>
          <p:spPr>
            <a:xfrm>
              <a:off x="921694" y="6317724"/>
              <a:ext cx="8076875" cy="273792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3"/>
            <a:srcRect l="19999" t="42445" r="35751" b="54148"/>
            <a:stretch/>
          </p:blipFill>
          <p:spPr>
            <a:xfrm>
              <a:off x="921695" y="5695381"/>
              <a:ext cx="8076875" cy="349846"/>
            </a:xfrm>
            <a:prstGeom prst="rect">
              <a:avLst/>
            </a:prstGeom>
          </p:spPr>
        </p:pic>
      </p:grpSp>
      <p:sp>
        <p:nvSpPr>
          <p:cNvPr id="13" name="ZoneTexte 12"/>
          <p:cNvSpPr txBox="1"/>
          <p:nvPr/>
        </p:nvSpPr>
        <p:spPr>
          <a:xfrm>
            <a:off x="8346931" y="5823511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 smtClean="0"/>
              <a:t>Best model</a:t>
            </a:r>
            <a:endParaRPr lang="en-US" sz="1600" b="1" i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8346931" y="617142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 err="1" smtClean="0"/>
              <a:t>Worst</a:t>
            </a:r>
            <a:r>
              <a:rPr lang="fr-FR" sz="1600" b="1" i="1" dirty="0" smtClean="0"/>
              <a:t> model</a:t>
            </a:r>
            <a:endParaRPr lang="en-US" sz="1600" b="1" i="1" dirty="0"/>
          </a:p>
        </p:txBody>
      </p:sp>
      <p:grpSp>
        <p:nvGrpSpPr>
          <p:cNvPr id="16" name="Groupe 15"/>
          <p:cNvGrpSpPr/>
          <p:nvPr/>
        </p:nvGrpSpPr>
        <p:grpSpPr>
          <a:xfrm>
            <a:off x="531813" y="1899300"/>
            <a:ext cx="7812088" cy="3215640"/>
            <a:chOff x="531812" y="1552162"/>
            <a:chExt cx="8412805" cy="3215640"/>
          </a:xfrm>
        </p:grpSpPr>
        <p:grpSp>
          <p:nvGrpSpPr>
            <p:cNvPr id="8" name="Groupe 7"/>
            <p:cNvGrpSpPr/>
            <p:nvPr/>
          </p:nvGrpSpPr>
          <p:grpSpPr>
            <a:xfrm>
              <a:off x="531812" y="1552162"/>
              <a:ext cx="8412805" cy="3215640"/>
              <a:chOff x="655320" y="2316480"/>
              <a:chExt cx="11536680" cy="3825240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 rotWithShape="1">
              <a:blip r:embed="rId4"/>
              <a:srcRect l="21083" t="33260" r="15833" b="47185"/>
              <a:stretch/>
            </p:blipFill>
            <p:spPr>
              <a:xfrm>
                <a:off x="655320" y="2316480"/>
                <a:ext cx="11536680" cy="2011680"/>
              </a:xfrm>
              <a:prstGeom prst="rect">
                <a:avLst/>
              </a:prstGeom>
            </p:spPr>
          </p:pic>
          <p:pic>
            <p:nvPicPr>
              <p:cNvPr id="7" name="Image 6"/>
              <p:cNvPicPr>
                <a:picLocks noChangeAspect="1"/>
              </p:cNvPicPr>
              <p:nvPr/>
            </p:nvPicPr>
            <p:blipFill rotWithShape="1">
              <a:blip r:embed="rId5"/>
              <a:srcRect l="21168" t="72370" r="15832" b="9852"/>
              <a:stretch/>
            </p:blipFill>
            <p:spPr>
              <a:xfrm>
                <a:off x="670560" y="4312920"/>
                <a:ext cx="11521440" cy="1828800"/>
              </a:xfrm>
              <a:prstGeom prst="rect">
                <a:avLst/>
              </a:prstGeom>
            </p:spPr>
          </p:pic>
        </p:grpSp>
        <p:sp>
          <p:nvSpPr>
            <p:cNvPr id="15" name="ZoneTexte 14"/>
            <p:cNvSpPr txBox="1"/>
            <p:nvPr/>
          </p:nvSpPr>
          <p:spPr>
            <a:xfrm>
              <a:off x="7162800" y="4197041"/>
              <a:ext cx="1630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 err="1" smtClean="0"/>
                <a:t>Sorted</a:t>
              </a:r>
              <a:r>
                <a:rPr lang="fr-FR" sz="1200" b="1" dirty="0" smtClean="0"/>
                <a:t> by ARI score</a:t>
              </a:r>
              <a:endParaRPr lang="en-US" sz="1200" b="1" dirty="0"/>
            </a:p>
          </p:txBody>
        </p:sp>
      </p:grpSp>
      <p:sp>
        <p:nvSpPr>
          <p:cNvPr id="17" name="ZoneTexte 16"/>
          <p:cNvSpPr txBox="1"/>
          <p:nvPr/>
        </p:nvSpPr>
        <p:spPr>
          <a:xfrm>
            <a:off x="542925" y="1515685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5 best and </a:t>
            </a:r>
            <a:r>
              <a:rPr lang="fr-FR" b="1" dirty="0" err="1" smtClean="0"/>
              <a:t>worst</a:t>
            </a:r>
            <a:r>
              <a:rPr lang="fr-FR" b="1" dirty="0" smtClean="0"/>
              <a:t> </a:t>
            </a:r>
            <a:r>
              <a:rPr lang="fr-FR" b="1" dirty="0" err="1" smtClean="0"/>
              <a:t>models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7110145" y="1752084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u="sng" dirty="0" err="1" smtClean="0"/>
              <a:t>Metrics</a:t>
            </a:r>
            <a:endParaRPr lang="en-US" sz="1600" b="1" u="sng" dirty="0"/>
          </a:p>
        </p:txBody>
      </p:sp>
      <p:sp>
        <p:nvSpPr>
          <p:cNvPr id="5" name="ZoneTexte 4"/>
          <p:cNvSpPr txBox="1"/>
          <p:nvPr/>
        </p:nvSpPr>
        <p:spPr>
          <a:xfrm>
            <a:off x="9776254" y="1752084"/>
            <a:ext cx="1728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u="sng" dirty="0" smtClean="0"/>
              <a:t>Topic </a:t>
            </a:r>
            <a:r>
              <a:rPr lang="fr-FR" sz="1600" b="1" u="sng" dirty="0" err="1" smtClean="0"/>
              <a:t>modeling</a:t>
            </a:r>
            <a:endParaRPr lang="en-US" sz="1600" b="1" u="sng" dirty="0"/>
          </a:p>
        </p:txBody>
      </p:sp>
      <p:sp>
        <p:nvSpPr>
          <p:cNvPr id="18" name="ZoneTexte 17"/>
          <p:cNvSpPr txBox="1"/>
          <p:nvPr/>
        </p:nvSpPr>
        <p:spPr>
          <a:xfrm>
            <a:off x="9083756" y="2572079"/>
            <a:ext cx="3113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NMF_cv_desc</a:t>
            </a:r>
            <a:r>
              <a:rPr lang="fr-FR" dirty="0" smtClean="0"/>
              <a:t>: 		  0.24</a:t>
            </a:r>
          </a:p>
          <a:p>
            <a:endParaRPr lang="fr-FR" dirty="0"/>
          </a:p>
          <a:p>
            <a:r>
              <a:rPr lang="fr-FR" dirty="0" err="1" smtClean="0"/>
              <a:t>NMF_tfidf_prod_spec</a:t>
            </a:r>
            <a:r>
              <a:rPr lang="fr-FR" dirty="0" smtClean="0"/>
              <a:t>: 0.61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11579837" y="2166746"/>
            <a:ext cx="513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ARI</a:t>
            </a:r>
            <a:endParaRPr lang="en-US" sz="1600" b="1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6582" y="3639194"/>
            <a:ext cx="2947699" cy="16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5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36531" y="624109"/>
            <a:ext cx="9896529" cy="1026467"/>
          </a:xfrm>
        </p:spPr>
        <p:txBody>
          <a:bodyPr>
            <a:normAutofit/>
          </a:bodyPr>
          <a:lstStyle/>
          <a:p>
            <a:r>
              <a:rPr lang="fr-FR" b="1" dirty="0"/>
              <a:t>B</a:t>
            </a:r>
            <a:r>
              <a:rPr lang="fr-FR" b="1" dirty="0" smtClean="0"/>
              <a:t>est model </a:t>
            </a:r>
            <a:r>
              <a:rPr lang="fr-FR" b="1" dirty="0" err="1" smtClean="0"/>
              <a:t>visualization</a:t>
            </a:r>
            <a:endParaRPr lang="en-US" sz="2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6" name="Groupe 15"/>
          <p:cNvGrpSpPr/>
          <p:nvPr/>
        </p:nvGrpSpPr>
        <p:grpSpPr>
          <a:xfrm>
            <a:off x="5261562" y="1843641"/>
            <a:ext cx="3350669" cy="2177238"/>
            <a:chOff x="5261562" y="1843641"/>
            <a:chExt cx="3350669" cy="2177238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1562" y="1843641"/>
              <a:ext cx="3350669" cy="2177238"/>
            </a:xfrm>
            <a:prstGeom prst="rect">
              <a:avLst/>
            </a:prstGeom>
          </p:spPr>
        </p:pic>
        <p:sp>
          <p:nvSpPr>
            <p:cNvPr id="19" name="Ellipse 18"/>
            <p:cNvSpPr/>
            <p:nvPr/>
          </p:nvSpPr>
          <p:spPr>
            <a:xfrm>
              <a:off x="7725956" y="2368485"/>
              <a:ext cx="808444" cy="60331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Ellipse 19"/>
            <p:cNvSpPr/>
            <p:nvPr/>
          </p:nvSpPr>
          <p:spPr>
            <a:xfrm>
              <a:off x="6430702" y="2490969"/>
              <a:ext cx="903548" cy="5230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Ellipse 20"/>
            <p:cNvSpPr/>
            <p:nvPr/>
          </p:nvSpPr>
          <p:spPr>
            <a:xfrm>
              <a:off x="5646695" y="2860642"/>
              <a:ext cx="808444" cy="603315"/>
            </a:xfrm>
            <a:prstGeom prst="ellipse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lipse 21"/>
            <p:cNvSpPr/>
            <p:nvPr/>
          </p:nvSpPr>
          <p:spPr>
            <a:xfrm>
              <a:off x="5593303" y="2266852"/>
              <a:ext cx="915229" cy="603315"/>
            </a:xfrm>
            <a:prstGeom prst="ellipse">
              <a:avLst/>
            </a:prstGeom>
            <a:noFill/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08533" y="1879470"/>
              <a:ext cx="990454" cy="603315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lipse 23"/>
            <p:cNvSpPr/>
            <p:nvPr/>
          </p:nvSpPr>
          <p:spPr>
            <a:xfrm>
              <a:off x="6802811" y="3429000"/>
              <a:ext cx="582239" cy="400050"/>
            </a:xfrm>
            <a:prstGeom prst="ellipse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Ellipse 24"/>
            <p:cNvSpPr/>
            <p:nvPr/>
          </p:nvSpPr>
          <p:spPr>
            <a:xfrm rot="20484813">
              <a:off x="6360124" y="3064368"/>
              <a:ext cx="974125" cy="488457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ZoneTexte 26"/>
          <p:cNvSpPr txBox="1"/>
          <p:nvPr/>
        </p:nvSpPr>
        <p:spPr>
          <a:xfrm>
            <a:off x="5184191" y="1581461"/>
            <a:ext cx="3639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i="1" dirty="0" err="1" smtClean="0"/>
              <a:t>MiniLM</a:t>
            </a:r>
            <a:r>
              <a:rPr lang="fr-FR" sz="1200" b="1" i="1" dirty="0" smtClean="0"/>
              <a:t> + </a:t>
            </a:r>
            <a:r>
              <a:rPr lang="fr-FR" sz="1200" b="1" i="1" dirty="0" err="1" smtClean="0"/>
              <a:t>tSNE</a:t>
            </a:r>
            <a:r>
              <a:rPr lang="fr-FR" sz="1200" b="1" i="1" dirty="0" smtClean="0"/>
              <a:t> + « description &amp; </a:t>
            </a:r>
            <a:r>
              <a:rPr lang="fr-FR" sz="1200" b="1" i="1" dirty="0" err="1" smtClean="0"/>
              <a:t>specifications</a:t>
            </a:r>
            <a:r>
              <a:rPr lang="fr-FR" sz="1200" b="1" i="1" dirty="0" smtClean="0"/>
              <a:t> »</a:t>
            </a:r>
            <a:endParaRPr lang="en-US" sz="1200" b="1" i="1" dirty="0"/>
          </a:p>
        </p:txBody>
      </p:sp>
      <p:grpSp>
        <p:nvGrpSpPr>
          <p:cNvPr id="7" name="Groupe 6"/>
          <p:cNvGrpSpPr/>
          <p:nvPr/>
        </p:nvGrpSpPr>
        <p:grpSpPr>
          <a:xfrm>
            <a:off x="5250262" y="4209291"/>
            <a:ext cx="3350669" cy="2332822"/>
            <a:chOff x="5250262" y="4209291"/>
            <a:chExt cx="3350669" cy="2332822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0262" y="4209291"/>
              <a:ext cx="3350669" cy="2332822"/>
            </a:xfrm>
            <a:prstGeom prst="rect">
              <a:avLst/>
            </a:prstGeom>
          </p:spPr>
        </p:pic>
        <p:cxnSp>
          <p:nvCxnSpPr>
            <p:cNvPr id="15" name="Connecteur droit 14"/>
            <p:cNvCxnSpPr/>
            <p:nvPr/>
          </p:nvCxnSpPr>
          <p:spPr>
            <a:xfrm flipH="1" flipV="1">
              <a:off x="7958385" y="4381504"/>
              <a:ext cx="4516" cy="1876426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/>
            <p:cNvSpPr txBox="1"/>
            <p:nvPr/>
          </p:nvSpPr>
          <p:spPr>
            <a:xfrm>
              <a:off x="5781372" y="4326357"/>
              <a:ext cx="1140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smtClean="0">
                  <a:solidFill>
                    <a:schemeClr val="bg1"/>
                  </a:solidFill>
                </a:rPr>
                <a:t>Computers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5762322" y="4606334"/>
              <a:ext cx="16129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smtClean="0">
                  <a:solidFill>
                    <a:schemeClr val="bg1"/>
                  </a:solidFill>
                </a:rPr>
                <a:t>Home </a:t>
              </a:r>
              <a:r>
                <a:rPr lang="fr-FR" sz="1400" i="1" dirty="0" err="1" smtClean="0">
                  <a:solidFill>
                    <a:schemeClr val="bg1"/>
                  </a:solidFill>
                </a:rPr>
                <a:t>Furnishing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5781372" y="4886311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err="1" smtClean="0">
                  <a:solidFill>
                    <a:schemeClr val="bg1"/>
                  </a:solidFill>
                </a:rPr>
                <a:t>Watches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5781372" y="5161959"/>
              <a:ext cx="1297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smtClean="0">
                  <a:solidFill>
                    <a:schemeClr val="bg1"/>
                  </a:solidFill>
                </a:rPr>
                <a:t>Home </a:t>
              </a:r>
              <a:r>
                <a:rPr lang="fr-FR" sz="1400" i="1" dirty="0" err="1" smtClean="0">
                  <a:solidFill>
                    <a:schemeClr val="bg1"/>
                  </a:solidFill>
                </a:rPr>
                <a:t>Decor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5781372" y="5447709"/>
              <a:ext cx="7889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smtClean="0">
                  <a:solidFill>
                    <a:schemeClr val="bg1"/>
                  </a:solidFill>
                </a:rPr>
                <a:t>Beauty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5771847" y="5734036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err="1" smtClean="0">
                  <a:solidFill>
                    <a:schemeClr val="bg1"/>
                  </a:solidFill>
                </a:rPr>
                <a:t>Kitchen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5779597" y="6013653"/>
              <a:ext cx="1111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smtClean="0">
                  <a:solidFill>
                    <a:schemeClr val="bg1"/>
                  </a:solidFill>
                </a:rPr>
                <a:t>Baby Care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ZoneTexte 12"/>
          <p:cNvSpPr txBox="1"/>
          <p:nvPr/>
        </p:nvSpPr>
        <p:spPr>
          <a:xfrm rot="19104887">
            <a:off x="7909690" y="548271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model</a:t>
            </a:r>
            <a:endParaRPr lang="en-US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9107359" y="3402238"/>
            <a:ext cx="3132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i="1" dirty="0" err="1"/>
              <a:t>Number</a:t>
            </a:r>
            <a:r>
              <a:rPr lang="fr-FR" sz="1200" b="1" i="1" dirty="0"/>
              <a:t> of </a:t>
            </a:r>
            <a:r>
              <a:rPr lang="fr-FR" sz="1200" b="1" i="1" dirty="0" err="1"/>
              <a:t>products</a:t>
            </a:r>
            <a:r>
              <a:rPr lang="fr-FR" sz="1200" b="1" i="1" dirty="0"/>
              <a:t> per </a:t>
            </a:r>
            <a:r>
              <a:rPr lang="fr-FR" sz="1200" b="1" i="1" dirty="0" err="1"/>
              <a:t>category</a:t>
            </a:r>
            <a:r>
              <a:rPr lang="fr-FR" sz="1200" b="1" i="1" dirty="0"/>
              <a:t> not </a:t>
            </a:r>
            <a:r>
              <a:rPr lang="fr-FR" sz="1200" b="1" i="1" dirty="0" err="1"/>
              <a:t>asssigned</a:t>
            </a:r>
            <a:r>
              <a:rPr lang="fr-FR" sz="1200" b="1" i="1" dirty="0"/>
              <a:t> to the right cluster</a:t>
            </a:r>
            <a:endParaRPr lang="en-US" sz="1200" b="1" i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9122516" y="5997836"/>
            <a:ext cx="268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Categories</a:t>
            </a:r>
            <a:r>
              <a:rPr lang="fr-FR" sz="1600" b="1" dirty="0" smtClean="0"/>
              <a:t> to </a:t>
            </a:r>
            <a:r>
              <a:rPr lang="fr-FR" sz="1600" b="1" dirty="0" err="1" smtClean="0"/>
              <a:t>classify</a:t>
            </a:r>
            <a:r>
              <a:rPr lang="fr-FR" sz="1600" dirty="0" smtClean="0"/>
              <a:t>:</a:t>
            </a:r>
          </a:p>
          <a:p>
            <a:r>
              <a:rPr lang="fr-FR" sz="1600" dirty="0" err="1" smtClean="0"/>
              <a:t>Watches</a:t>
            </a:r>
            <a:r>
              <a:rPr lang="fr-FR" sz="1600" dirty="0" smtClean="0"/>
              <a:t> – </a:t>
            </a:r>
            <a:r>
              <a:rPr lang="fr-FR" sz="1600" dirty="0" err="1" smtClean="0"/>
              <a:t>Easiest</a:t>
            </a:r>
            <a:endParaRPr lang="fr-FR" sz="1600" dirty="0" smtClean="0"/>
          </a:p>
          <a:p>
            <a:r>
              <a:rPr lang="fr-FR" sz="1600" dirty="0" smtClean="0"/>
              <a:t>Baby Care - Most </a:t>
            </a:r>
            <a:r>
              <a:rPr lang="fr-FR" sz="1600" dirty="0" err="1" smtClean="0"/>
              <a:t>difficult</a:t>
            </a:r>
            <a:endParaRPr lang="en-US" sz="1600" dirty="0"/>
          </a:p>
        </p:txBody>
      </p:sp>
      <p:sp>
        <p:nvSpPr>
          <p:cNvPr id="3" name="ZoneTexte 2"/>
          <p:cNvSpPr txBox="1"/>
          <p:nvPr/>
        </p:nvSpPr>
        <p:spPr>
          <a:xfrm>
            <a:off x="6288883" y="6533320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ARI = 0.71</a:t>
            </a:r>
            <a:endParaRPr lang="en-US" sz="1600" b="1" dirty="0"/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 rotWithShape="1">
          <a:blip r:embed="rId4"/>
          <a:srcRect t="-1" b="-330"/>
          <a:stretch/>
        </p:blipFill>
        <p:spPr>
          <a:xfrm>
            <a:off x="9143341" y="3885884"/>
            <a:ext cx="2988913" cy="2089971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9396238" y="1581461"/>
            <a:ext cx="2275302" cy="1754126"/>
            <a:chOff x="9215246" y="1517642"/>
            <a:chExt cx="2275302" cy="1754126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5"/>
            <a:srcRect r="16843"/>
            <a:stretch/>
          </p:blipFill>
          <p:spPr>
            <a:xfrm rot="5400000">
              <a:off x="9359352" y="1373536"/>
              <a:ext cx="1754125" cy="2042337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 rotWithShape="1">
            <a:blip r:embed="rId5"/>
            <a:srcRect l="84406"/>
            <a:stretch/>
          </p:blipFill>
          <p:spPr>
            <a:xfrm>
              <a:off x="11211927" y="1541820"/>
              <a:ext cx="278621" cy="1729948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11092680" y="5073090"/>
            <a:ext cx="899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145 </a:t>
            </a:r>
            <a:r>
              <a:rPr lang="fr-FR" sz="1200" b="1" dirty="0" err="1" smtClean="0"/>
              <a:t>errors</a:t>
            </a:r>
            <a:endParaRPr lang="en-US" sz="1200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10457817" y="1430873"/>
            <a:ext cx="1346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i="1" dirty="0" smtClean="0"/>
              <a:t>3D </a:t>
            </a:r>
            <a:r>
              <a:rPr lang="fr-FR" sz="1200" b="1" i="1" dirty="0" err="1" smtClean="0"/>
              <a:t>Visualization</a:t>
            </a:r>
            <a:endParaRPr lang="en-US" sz="1200" b="1" i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6"/>
          <a:srcRect l="52970" t="40000" r="35833" b="47531"/>
          <a:stretch/>
        </p:blipFill>
        <p:spPr>
          <a:xfrm>
            <a:off x="1695561" y="4828386"/>
            <a:ext cx="2047731" cy="1282700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 rotWithShape="1">
          <a:blip r:embed="rId6"/>
          <a:srcRect l="19722" t="39712" r="47361" b="18148"/>
          <a:stretch/>
        </p:blipFill>
        <p:spPr>
          <a:xfrm>
            <a:off x="1039672" y="1843641"/>
            <a:ext cx="3391241" cy="2180347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 rot="18998983">
            <a:off x="130916" y="374634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Pre-clustering</a:t>
            </a:r>
            <a:endParaRPr lang="en-US" b="1" dirty="0"/>
          </a:p>
        </p:txBody>
      </p:sp>
      <p:sp>
        <p:nvSpPr>
          <p:cNvPr id="43" name="ZoneTexte 42"/>
          <p:cNvSpPr txBox="1"/>
          <p:nvPr/>
        </p:nvSpPr>
        <p:spPr>
          <a:xfrm rot="19091720">
            <a:off x="4122941" y="3811083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Post-</a:t>
            </a:r>
            <a:r>
              <a:rPr lang="fr-FR" b="1" dirty="0" err="1" smtClean="0"/>
              <a:t>clustering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123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3693575" cy="694736"/>
          </a:xfrm>
        </p:spPr>
        <p:txBody>
          <a:bodyPr/>
          <a:lstStyle/>
          <a:p>
            <a:r>
              <a:rPr lang="fr-FR" b="1" dirty="0" err="1" smtClean="0"/>
              <a:t>Errors</a:t>
            </a:r>
            <a:r>
              <a:rPr lang="fr-FR" b="1" dirty="0" smtClean="0"/>
              <a:t> </a:t>
            </a:r>
            <a:r>
              <a:rPr lang="fr-FR" b="1" dirty="0" err="1" smtClean="0"/>
              <a:t>Analysis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49412" y="1778000"/>
            <a:ext cx="8915400" cy="444500"/>
          </a:xfrm>
        </p:spPr>
        <p:txBody>
          <a:bodyPr/>
          <a:lstStyle/>
          <a:p>
            <a:r>
              <a:rPr lang="fr-FR" dirty="0" smtClean="0"/>
              <a:t>Exemples of </a:t>
            </a:r>
            <a:r>
              <a:rPr lang="fr-FR" dirty="0" err="1" smtClean="0"/>
              <a:t>product</a:t>
            </a:r>
            <a:r>
              <a:rPr lang="fr-FR" dirty="0" smtClean="0"/>
              <a:t> </a:t>
            </a:r>
            <a:r>
              <a:rPr lang="fr-FR" dirty="0" err="1" smtClean="0"/>
              <a:t>wrongly</a:t>
            </a:r>
            <a:r>
              <a:rPr lang="fr-FR" dirty="0" smtClean="0"/>
              <a:t> </a:t>
            </a:r>
            <a:r>
              <a:rPr lang="fr-FR" dirty="0" err="1" smtClean="0"/>
              <a:t>assigned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9931" t="54815" r="15764" b="40123"/>
          <a:stretch/>
        </p:blipFill>
        <p:spPr>
          <a:xfrm>
            <a:off x="2057400" y="2770212"/>
            <a:ext cx="7745412" cy="34293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84734" y="2778123"/>
            <a:ext cx="1468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Product 1040</a:t>
            </a:r>
            <a:endParaRPr lang="en-US" sz="16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2057400" y="2517775"/>
            <a:ext cx="1016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Description</a:t>
            </a:r>
            <a:endParaRPr lang="en-US" sz="12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9828208" y="2751162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Baby Care</a:t>
            </a:r>
            <a:endParaRPr lang="en-US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10981006" y="2744518"/>
            <a:ext cx="129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Home </a:t>
            </a:r>
            <a:r>
              <a:rPr lang="fr-FR" sz="1400" dirty="0" err="1" smtClean="0"/>
              <a:t>Decor</a:t>
            </a:r>
            <a:endParaRPr lang="en-US" sz="14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/>
          <a:srcRect l="20000" t="66297" r="15583" b="23192"/>
          <a:stretch/>
        </p:blipFill>
        <p:spPr>
          <a:xfrm>
            <a:off x="2057400" y="3941654"/>
            <a:ext cx="7764024" cy="687495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821424" y="2371104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Category</a:t>
            </a:r>
            <a:endParaRPr lang="en-US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1162905" y="2371104"/>
            <a:ext cx="865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Cluster</a:t>
            </a:r>
            <a:endParaRPr lang="en-US" sz="1600" b="1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9938985" y="2709658"/>
            <a:ext cx="20898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11013217" y="2540381"/>
            <a:ext cx="34544" cy="3927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4036875" y="2523616"/>
            <a:ext cx="3092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Elite Collection Medium Acrylic Sticker</a:t>
            </a:r>
            <a:r>
              <a:rPr lang="en-US" sz="1100" b="1" dirty="0"/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51214" y="3675861"/>
            <a:ext cx="63928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000000"/>
                </a:solidFill>
              </a:rPr>
              <a:t>Myesquire</a:t>
            </a:r>
            <a:r>
              <a:rPr lang="en-US" sz="1200" b="1" dirty="0">
                <a:solidFill>
                  <a:srgbClr val="000000"/>
                </a:solidFill>
              </a:rPr>
              <a:t> Ceramic Burner Pot Lemongrass Liquid Air Freshener</a:t>
            </a:r>
            <a:r>
              <a:rPr lang="en-US" sz="1200" b="1" dirty="0"/>
              <a:t> 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19378" y="4093532"/>
            <a:ext cx="1237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Product 36</a:t>
            </a:r>
            <a:endParaRPr lang="en-US" sz="1600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9790108" y="4130173"/>
            <a:ext cx="129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Home </a:t>
            </a:r>
            <a:r>
              <a:rPr lang="fr-FR" sz="1400" dirty="0" err="1" smtClean="0"/>
              <a:t>Decor</a:t>
            </a:r>
            <a:endParaRPr lang="en-US" sz="1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11159902" y="4130173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Kitchen</a:t>
            </a:r>
            <a:endParaRPr lang="en-US" sz="1400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4"/>
          <a:srcRect l="19917" t="62148" r="15583" b="31185"/>
          <a:stretch/>
        </p:blipFill>
        <p:spPr>
          <a:xfrm>
            <a:off x="2057401" y="5472214"/>
            <a:ext cx="7764024" cy="451397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384734" y="5519309"/>
            <a:ext cx="1237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Product 38</a:t>
            </a:r>
            <a:endParaRPr lang="en-US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9987816" y="5514918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Kitchen</a:t>
            </a:r>
            <a:endParaRPr lang="en-US" sz="1400" dirty="0"/>
          </a:p>
        </p:txBody>
      </p:sp>
      <p:sp>
        <p:nvSpPr>
          <p:cNvPr id="26" name="ZoneTexte 25"/>
          <p:cNvSpPr txBox="1"/>
          <p:nvPr/>
        </p:nvSpPr>
        <p:spPr>
          <a:xfrm>
            <a:off x="11070621" y="5514917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Computers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4536460" y="5212199"/>
            <a:ext cx="14285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BFT 6 W LED Bulb</a:t>
            </a:r>
            <a:r>
              <a:rPr lang="en-US" sz="1200" b="1" dirty="0"/>
              <a:t> 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3953932" y="3091354"/>
            <a:ext cx="3252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 smtClean="0">
                <a:solidFill>
                  <a:srgbClr val="FF0000"/>
                </a:solidFill>
              </a:rPr>
              <a:t>No information </a:t>
            </a:r>
            <a:r>
              <a:rPr lang="fr-FR" sz="1600" b="1" i="1" dirty="0" err="1" smtClean="0">
                <a:solidFill>
                  <a:srgbClr val="FF0000"/>
                </a:solidFill>
              </a:rPr>
              <a:t>related</a:t>
            </a:r>
            <a:r>
              <a:rPr lang="fr-FR" sz="1600" b="1" i="1" dirty="0" smtClean="0">
                <a:solidFill>
                  <a:srgbClr val="FF0000"/>
                </a:solidFill>
              </a:rPr>
              <a:t> to baby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946757" y="4560990"/>
            <a:ext cx="6046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 smtClean="0">
                <a:solidFill>
                  <a:srgbClr val="FF0000"/>
                </a:solidFill>
              </a:rPr>
              <a:t>As </a:t>
            </a:r>
            <a:r>
              <a:rPr lang="fr-FR" sz="1600" b="1" i="1" dirty="0" err="1" smtClean="0">
                <a:solidFill>
                  <a:srgbClr val="FF0000"/>
                </a:solidFill>
              </a:rPr>
              <a:t>many</a:t>
            </a:r>
            <a:r>
              <a:rPr lang="fr-FR" sz="1600" b="1" i="1" dirty="0" smtClean="0">
                <a:solidFill>
                  <a:srgbClr val="FF0000"/>
                </a:solidFill>
              </a:rPr>
              <a:t> keywords </a:t>
            </a:r>
            <a:r>
              <a:rPr lang="fr-FR" sz="1600" b="1" i="1" dirty="0" err="1" smtClean="0">
                <a:solidFill>
                  <a:srgbClr val="FF0000"/>
                </a:solidFill>
              </a:rPr>
              <a:t>belonging</a:t>
            </a:r>
            <a:r>
              <a:rPr lang="fr-FR" sz="1600" b="1" i="1" dirty="0" smtClean="0">
                <a:solidFill>
                  <a:srgbClr val="FF0000"/>
                </a:solidFill>
              </a:rPr>
              <a:t> to </a:t>
            </a:r>
            <a:r>
              <a:rPr lang="fr-FR" sz="1600" b="1" i="1" dirty="0" err="1" smtClean="0">
                <a:solidFill>
                  <a:srgbClr val="FF0000"/>
                </a:solidFill>
              </a:rPr>
              <a:t>Kitchen</a:t>
            </a:r>
            <a:r>
              <a:rPr lang="fr-FR" sz="1600" b="1" i="1" dirty="0" smtClean="0">
                <a:solidFill>
                  <a:srgbClr val="FF0000"/>
                </a:solidFill>
              </a:rPr>
              <a:t> as to Home </a:t>
            </a:r>
            <a:r>
              <a:rPr lang="fr-FR" sz="1600" b="1" i="1" dirty="0" err="1" smtClean="0">
                <a:solidFill>
                  <a:srgbClr val="FF0000"/>
                </a:solidFill>
              </a:rPr>
              <a:t>Decor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2956063" y="5923611"/>
            <a:ext cx="5248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 err="1" smtClean="0">
                <a:solidFill>
                  <a:srgbClr val="FF0000"/>
                </a:solidFill>
              </a:rPr>
              <a:t>Too</a:t>
            </a:r>
            <a:r>
              <a:rPr lang="fr-FR" sz="1600" b="1" i="1" dirty="0" smtClean="0">
                <a:solidFill>
                  <a:srgbClr val="FF0000"/>
                </a:solidFill>
              </a:rPr>
              <a:t> </a:t>
            </a:r>
            <a:r>
              <a:rPr lang="fr-FR" sz="1600" b="1" i="1" dirty="0" err="1" smtClean="0">
                <a:solidFill>
                  <a:srgbClr val="FF0000"/>
                </a:solidFill>
              </a:rPr>
              <a:t>much</a:t>
            </a:r>
            <a:r>
              <a:rPr lang="fr-FR" sz="1600" b="1" i="1" dirty="0" smtClean="0">
                <a:solidFill>
                  <a:srgbClr val="FF0000"/>
                </a:solidFill>
              </a:rPr>
              <a:t> </a:t>
            </a:r>
            <a:r>
              <a:rPr lang="fr-FR" sz="1600" b="1" i="1" dirty="0" err="1" smtClean="0">
                <a:solidFill>
                  <a:srgbClr val="FF0000"/>
                </a:solidFill>
              </a:rPr>
              <a:t>technical</a:t>
            </a:r>
            <a:r>
              <a:rPr lang="fr-FR" sz="1600" b="1" i="1" dirty="0" smtClean="0">
                <a:solidFill>
                  <a:srgbClr val="FF0000"/>
                </a:solidFill>
              </a:rPr>
              <a:t> description </a:t>
            </a:r>
            <a:r>
              <a:rPr lang="fr-FR" sz="1600" b="1" i="1" dirty="0" err="1" smtClean="0">
                <a:solidFill>
                  <a:srgbClr val="FF0000"/>
                </a:solidFill>
              </a:rPr>
              <a:t>can</a:t>
            </a:r>
            <a:r>
              <a:rPr lang="fr-FR" sz="1600" b="1" i="1" dirty="0" smtClean="0">
                <a:solidFill>
                  <a:srgbClr val="FF0000"/>
                </a:solidFill>
              </a:rPr>
              <a:t> </a:t>
            </a:r>
            <a:r>
              <a:rPr lang="fr-FR" sz="1600" b="1" i="1" dirty="0" err="1" smtClean="0">
                <a:solidFill>
                  <a:srgbClr val="FF0000"/>
                </a:solidFill>
              </a:rPr>
              <a:t>be</a:t>
            </a:r>
            <a:r>
              <a:rPr lang="fr-FR" sz="1600" b="1" i="1" dirty="0" smtClean="0">
                <a:solidFill>
                  <a:srgbClr val="FF0000"/>
                </a:solidFill>
              </a:rPr>
              <a:t> </a:t>
            </a:r>
            <a:r>
              <a:rPr lang="fr-FR" sz="1600" b="1" i="1" dirty="0" err="1" smtClean="0">
                <a:solidFill>
                  <a:srgbClr val="FF0000"/>
                </a:solidFill>
              </a:rPr>
              <a:t>misleading</a:t>
            </a:r>
            <a:endParaRPr lang="fr-FR" sz="1600" b="1" i="1" dirty="0" smtClean="0">
              <a:solidFill>
                <a:srgbClr val="FF0000"/>
              </a:solidFill>
            </a:endParaRPr>
          </a:p>
          <a:p>
            <a:r>
              <a:rPr lang="fr-FR" sz="1600" b="1" i="1" dirty="0" err="1" smtClean="0">
                <a:solidFill>
                  <a:srgbClr val="FF0000"/>
                </a:solidFill>
              </a:rPr>
              <a:t>Could</a:t>
            </a:r>
            <a:r>
              <a:rPr lang="fr-FR" sz="1600" b="1" i="1" dirty="0" smtClean="0">
                <a:solidFill>
                  <a:srgbClr val="FF0000"/>
                </a:solidFill>
              </a:rPr>
              <a:t> have </a:t>
            </a:r>
            <a:r>
              <a:rPr lang="fr-FR" sz="1600" b="1" i="1" dirty="0" err="1" smtClean="0">
                <a:solidFill>
                  <a:srgbClr val="FF0000"/>
                </a:solidFill>
              </a:rPr>
              <a:t>also</a:t>
            </a:r>
            <a:r>
              <a:rPr lang="fr-FR" sz="1600" b="1" i="1" dirty="0" smtClean="0">
                <a:solidFill>
                  <a:srgbClr val="FF0000"/>
                </a:solidFill>
              </a:rPr>
              <a:t> been </a:t>
            </a:r>
            <a:r>
              <a:rPr lang="fr-FR" sz="1600" b="1" i="1" dirty="0" err="1" smtClean="0">
                <a:solidFill>
                  <a:srgbClr val="FF0000"/>
                </a:solidFill>
              </a:rPr>
              <a:t>clustered</a:t>
            </a:r>
            <a:r>
              <a:rPr lang="fr-FR" sz="1600" b="1" i="1" dirty="0" smtClean="0">
                <a:solidFill>
                  <a:srgbClr val="FF0000"/>
                </a:solidFill>
              </a:rPr>
              <a:t> in Home </a:t>
            </a:r>
            <a:r>
              <a:rPr lang="fr-FR" sz="1600" b="1" i="1" dirty="0" err="1" smtClean="0">
                <a:solidFill>
                  <a:srgbClr val="FF0000"/>
                </a:solidFill>
              </a:rPr>
              <a:t>Furniture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03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95082"/>
          </a:xfrm>
        </p:spPr>
        <p:txBody>
          <a:bodyPr/>
          <a:lstStyle/>
          <a:p>
            <a:r>
              <a:rPr lang="fr-FR" b="1" dirty="0" smtClean="0"/>
              <a:t>Image </a:t>
            </a:r>
            <a:r>
              <a:rPr lang="fr-FR" b="1" dirty="0" err="1" smtClean="0"/>
              <a:t>Process</a:t>
            </a:r>
            <a:r>
              <a:rPr lang="fr-FR" b="1" dirty="0" smtClean="0"/>
              <a:t> </a:t>
            </a:r>
            <a:r>
              <a:rPr lang="fr-FR" b="1" dirty="0" err="1" smtClean="0"/>
              <a:t>overview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Espace réservé du numéro de diapositive 3"/>
          <p:cNvSpPr txBox="1">
            <a:spLocks/>
          </p:cNvSpPr>
          <p:nvPr/>
        </p:nvSpPr>
        <p:spPr>
          <a:xfrm>
            <a:off x="8590663" y="63080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9954A3-9DFD-4C44-94BA-B95130A3BA1C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6" name="Groupe 5"/>
          <p:cNvGrpSpPr/>
          <p:nvPr/>
        </p:nvGrpSpPr>
        <p:grpSpPr>
          <a:xfrm>
            <a:off x="1638115" y="2548578"/>
            <a:ext cx="3048187" cy="4239086"/>
            <a:chOff x="1993900" y="2036430"/>
            <a:chExt cx="2514600" cy="375570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7" name="Rectangle à coins arrondis 6"/>
            <p:cNvSpPr/>
            <p:nvPr/>
          </p:nvSpPr>
          <p:spPr>
            <a:xfrm>
              <a:off x="1993900" y="2036430"/>
              <a:ext cx="2514600" cy="3755703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2198893" y="2187020"/>
              <a:ext cx="2177888" cy="35175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 smtClean="0"/>
                <a:t>Data </a:t>
              </a:r>
              <a:r>
                <a:rPr lang="fr-FR" b="1" dirty="0" err="1" smtClean="0"/>
                <a:t>Preparation</a:t>
              </a:r>
              <a:endParaRPr lang="fr-FR" b="1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/>
                <a:t>Pre-processing</a:t>
              </a:r>
              <a:endParaRPr lang="fr-FR" dirty="0" smtClean="0"/>
            </a:p>
            <a:p>
              <a:pPr>
                <a:lnSpc>
                  <a:spcPct val="150000"/>
                </a:lnSpc>
              </a:pPr>
              <a:r>
                <a:rPr lang="fr-FR" b="1" dirty="0" smtClean="0"/>
                <a:t>Computer Vision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/>
                <a:t>SIFT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/>
                <a:t>Detect</a:t>
              </a:r>
              <a:r>
                <a:rPr lang="en-US" sz="1400" dirty="0"/>
                <a:t>, describe, and match local features in images</a:t>
              </a:r>
              <a:endParaRPr lang="fr-FR" sz="1400" b="1" dirty="0"/>
            </a:p>
            <a:p>
              <a:pPr>
                <a:lnSpc>
                  <a:spcPct val="150000"/>
                </a:lnSpc>
              </a:pPr>
              <a:r>
                <a:rPr lang="fr-FR" b="1" dirty="0" smtClean="0"/>
                <a:t>CNN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/>
                <a:t>VGG16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dirty="0" smtClean="0"/>
                <a:t>InceptionV3</a:t>
              </a: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4988367" y="2715626"/>
            <a:ext cx="3187699" cy="3904978"/>
            <a:chOff x="1993900" y="2036431"/>
            <a:chExt cx="2514600" cy="374947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10" name="Rectangle à coins arrondis 9"/>
            <p:cNvSpPr/>
            <p:nvPr/>
          </p:nvSpPr>
          <p:spPr>
            <a:xfrm>
              <a:off x="1993900" y="2036431"/>
              <a:ext cx="2514600" cy="3749473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2104459" y="2214458"/>
              <a:ext cx="2306032" cy="21720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 err="1" smtClean="0"/>
                <a:t>Dimensionality</a:t>
              </a:r>
              <a:r>
                <a:rPr lang="fr-FR" b="1" dirty="0" smtClean="0"/>
                <a:t> </a:t>
              </a:r>
              <a:r>
                <a:rPr lang="fr-FR" b="1" dirty="0" err="1" smtClean="0"/>
                <a:t>reduction</a:t>
              </a:r>
              <a:endParaRPr lang="fr-FR" sz="2000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/>
                <a:t>T-SNE</a:t>
              </a:r>
            </a:p>
            <a:p>
              <a:pPr>
                <a:lnSpc>
                  <a:spcPct val="150000"/>
                </a:lnSpc>
              </a:pPr>
              <a:endParaRPr lang="fr-FR" dirty="0" smtClean="0"/>
            </a:p>
            <a:p>
              <a:pPr>
                <a:lnSpc>
                  <a:spcPct val="150000"/>
                </a:lnSpc>
              </a:pPr>
              <a:r>
                <a:rPr lang="fr-FR" b="1" dirty="0" err="1" smtClean="0"/>
                <a:t>Clustering</a:t>
              </a:r>
              <a:endParaRPr lang="fr-FR" b="1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/>
                <a:t>KMeans</a:t>
              </a:r>
              <a:endParaRPr lang="fr-FR" sz="2000" dirty="0" smtClean="0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8478131" y="3260038"/>
            <a:ext cx="3211514" cy="2533855"/>
            <a:chOff x="1993900" y="2036429"/>
            <a:chExt cx="2514600" cy="4528514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13" name="Rectangle à coins arrondis 12"/>
            <p:cNvSpPr/>
            <p:nvPr/>
          </p:nvSpPr>
          <p:spPr>
            <a:xfrm>
              <a:off x="1993900" y="2036429"/>
              <a:ext cx="2514600" cy="4528514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2104459" y="2357252"/>
              <a:ext cx="2306032" cy="38779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 smtClean="0"/>
                <a:t>Model Evaluation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/>
                <a:t>Clusters distribution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/>
                <a:t>Adapted</a:t>
              </a:r>
              <a:r>
                <a:rPr lang="fr-FR" dirty="0" smtClean="0"/>
                <a:t> </a:t>
              </a:r>
              <a:r>
                <a:rPr lang="fr-FR" dirty="0" err="1" smtClean="0"/>
                <a:t>metrics</a:t>
              </a:r>
              <a:endParaRPr lang="fr-F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/>
                <a:t>Methods</a:t>
              </a:r>
              <a:r>
                <a:rPr lang="fr-FR" dirty="0" smtClean="0"/>
                <a:t> </a:t>
              </a:r>
              <a:r>
                <a:rPr lang="fr-FR" dirty="0" err="1" smtClean="0"/>
                <a:t>comparison</a:t>
              </a:r>
              <a:endParaRPr lang="fr-FR" dirty="0" smtClean="0"/>
            </a:p>
          </p:txBody>
        </p:sp>
      </p:grpSp>
      <p:sp>
        <p:nvSpPr>
          <p:cNvPr id="15" name="Ellipse 14"/>
          <p:cNvSpPr/>
          <p:nvPr/>
        </p:nvSpPr>
        <p:spPr>
          <a:xfrm>
            <a:off x="215900" y="4241800"/>
            <a:ext cx="1290197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Image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857065" y="3089033"/>
            <a:ext cx="781050" cy="990600"/>
            <a:chOff x="996950" y="2717800"/>
            <a:chExt cx="781050" cy="990600"/>
          </a:xfrm>
        </p:grpSpPr>
        <p:cxnSp>
          <p:nvCxnSpPr>
            <p:cNvPr id="17" name="Connecteur droit 16"/>
            <p:cNvCxnSpPr/>
            <p:nvPr/>
          </p:nvCxnSpPr>
          <p:spPr>
            <a:xfrm flipV="1">
              <a:off x="996950" y="2724308"/>
              <a:ext cx="0" cy="98409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>
              <a:off x="996950" y="2717800"/>
              <a:ext cx="7810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9" name="Diagramme 18"/>
          <p:cNvGraphicFramePr/>
          <p:nvPr>
            <p:extLst/>
          </p:nvPr>
        </p:nvGraphicFramePr>
        <p:xfrm>
          <a:off x="1485900" y="1635678"/>
          <a:ext cx="10058400" cy="640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6" name="Connecteur droit 25"/>
          <p:cNvCxnSpPr/>
          <p:nvPr/>
        </p:nvCxnSpPr>
        <p:spPr>
          <a:xfrm flipV="1">
            <a:off x="4658651" y="4519246"/>
            <a:ext cx="1272" cy="7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e 49"/>
          <p:cNvGrpSpPr/>
          <p:nvPr/>
        </p:nvGrpSpPr>
        <p:grpSpPr>
          <a:xfrm>
            <a:off x="833535" y="5287677"/>
            <a:ext cx="804580" cy="638338"/>
            <a:chOff x="833535" y="5287677"/>
            <a:chExt cx="804580" cy="638338"/>
          </a:xfrm>
        </p:grpSpPr>
        <p:cxnSp>
          <p:nvCxnSpPr>
            <p:cNvPr id="37" name="Connecteur droit 36"/>
            <p:cNvCxnSpPr/>
            <p:nvPr/>
          </p:nvCxnSpPr>
          <p:spPr>
            <a:xfrm>
              <a:off x="833535" y="5287677"/>
              <a:ext cx="27463" cy="63833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849116" y="5919317"/>
              <a:ext cx="788999" cy="66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977618" y="546789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RAW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4144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4055525" cy="661765"/>
          </a:xfrm>
        </p:spPr>
        <p:txBody>
          <a:bodyPr/>
          <a:lstStyle/>
          <a:p>
            <a:r>
              <a:rPr lang="fr-FR" b="1" dirty="0" smtClean="0"/>
              <a:t>Focus on images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223" y="2165256"/>
            <a:ext cx="1495841" cy="14889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659" y="2160702"/>
            <a:ext cx="1496966" cy="156333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662" y="2160702"/>
            <a:ext cx="1039078" cy="149345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338" y="2451100"/>
            <a:ext cx="1829882" cy="120305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6"/>
          <a:srcRect l="74329" b="50497"/>
          <a:stretch/>
        </p:blipFill>
        <p:spPr>
          <a:xfrm>
            <a:off x="924281" y="2156426"/>
            <a:ext cx="1298344" cy="156761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6"/>
          <a:srcRect t="49255" r="59095"/>
          <a:stretch/>
        </p:blipFill>
        <p:spPr>
          <a:xfrm>
            <a:off x="3525352" y="2160702"/>
            <a:ext cx="2012709" cy="156333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6"/>
          <a:srcRect l="10017" r="68374" b="50616"/>
          <a:stretch/>
        </p:blipFill>
        <p:spPr>
          <a:xfrm>
            <a:off x="2326224" y="2156426"/>
            <a:ext cx="1095529" cy="1567610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911495" y="1654126"/>
            <a:ext cx="662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150 images in </a:t>
            </a:r>
            <a:r>
              <a:rPr lang="fr-FR" dirty="0" err="1" smtClean="0"/>
              <a:t>each</a:t>
            </a:r>
            <a:r>
              <a:rPr lang="fr-FR" dirty="0" smtClean="0"/>
              <a:t> of the 7 main </a:t>
            </a:r>
            <a:r>
              <a:rPr lang="fr-FR" dirty="0" err="1" smtClean="0"/>
              <a:t>categories</a:t>
            </a:r>
            <a:r>
              <a:rPr lang="fr-FR" dirty="0" smtClean="0"/>
              <a:t>: Exemples</a:t>
            </a:r>
            <a:endParaRPr lang="en-US" dirty="0"/>
          </a:p>
        </p:txBody>
      </p:sp>
      <p:grpSp>
        <p:nvGrpSpPr>
          <p:cNvPr id="33" name="Groupe 32"/>
          <p:cNvGrpSpPr/>
          <p:nvPr/>
        </p:nvGrpSpPr>
        <p:grpSpPr>
          <a:xfrm>
            <a:off x="5592385" y="4256311"/>
            <a:ext cx="5930661" cy="2316825"/>
            <a:chOff x="308213" y="4449735"/>
            <a:chExt cx="5930661" cy="2316825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 rotWithShape="1">
            <a:blip r:embed="rId7"/>
            <a:srcRect l="2234" t="11447" b="4713"/>
            <a:stretch/>
          </p:blipFill>
          <p:spPr>
            <a:xfrm>
              <a:off x="638175" y="4714875"/>
              <a:ext cx="5600699" cy="1790700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1260373" y="6489561"/>
              <a:ext cx="9460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 err="1" smtClean="0"/>
                <a:t>Width</a:t>
              </a:r>
              <a:r>
                <a:rPr lang="fr-FR" sz="1200" b="1" dirty="0" smtClean="0"/>
                <a:t> (px)</a:t>
              </a:r>
              <a:endParaRPr lang="en-US" sz="1200" b="1" dirty="0"/>
            </a:p>
          </p:txBody>
        </p:sp>
        <p:sp>
          <p:nvSpPr>
            <p:cNvPr id="29" name="ZoneTexte 28"/>
            <p:cNvSpPr txBox="1"/>
            <p:nvPr/>
          </p:nvSpPr>
          <p:spPr>
            <a:xfrm rot="16200000">
              <a:off x="-434939" y="5458027"/>
              <a:ext cx="17940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/>
                <a:t>Number</a:t>
              </a:r>
              <a:r>
                <a:rPr lang="fr-FR" sz="1400" b="1" dirty="0" smtClean="0"/>
                <a:t> of images</a:t>
              </a:r>
              <a:endParaRPr lang="en-US" sz="1400" b="1" dirty="0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5070894" y="6489559"/>
              <a:ext cx="8162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 smtClean="0"/>
                <a:t>Size (px)</a:t>
              </a:r>
              <a:endParaRPr lang="en-US" sz="1200" b="1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091803" y="6489560"/>
              <a:ext cx="10102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 err="1" smtClean="0"/>
                <a:t>Height</a:t>
              </a:r>
              <a:r>
                <a:rPr lang="fr-FR" sz="1200" b="1" dirty="0" smtClean="0"/>
                <a:t> (px)</a:t>
              </a:r>
              <a:endParaRPr lang="en-US" sz="1200" b="1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2271271" y="4449735"/>
              <a:ext cx="25843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 smtClean="0"/>
                <a:t>Dimension distribution of images</a:t>
              </a:r>
              <a:endParaRPr lang="en-US" sz="1200" b="1" dirty="0"/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695" y="4103454"/>
            <a:ext cx="3721785" cy="25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21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Ellipse 53"/>
          <p:cNvSpPr/>
          <p:nvPr/>
        </p:nvSpPr>
        <p:spPr>
          <a:xfrm>
            <a:off x="5842273" y="4590707"/>
            <a:ext cx="1588861" cy="18492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40810"/>
          </a:xfrm>
        </p:spPr>
        <p:txBody>
          <a:bodyPr/>
          <a:lstStyle/>
          <a:p>
            <a:r>
              <a:rPr lang="fr-FR" b="1" dirty="0" smtClean="0"/>
              <a:t>SIFT</a:t>
            </a:r>
            <a:r>
              <a:rPr lang="fr-FR" dirty="0" smtClean="0"/>
              <a:t> </a:t>
            </a:r>
            <a:r>
              <a:rPr lang="en-US" b="1" dirty="0"/>
              <a:t>(Scale-Invariant Feature Transform)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567817" y="1781998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Input Image</a:t>
            </a:r>
            <a:endParaRPr lang="en-US" sz="1400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3648742" y="178199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SIFT </a:t>
            </a:r>
            <a:r>
              <a:rPr lang="fr-FR" sz="1400" b="1" dirty="0" err="1" smtClean="0"/>
              <a:t>Keypoints</a:t>
            </a:r>
            <a:endParaRPr lang="en-US" sz="14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556052" y="1782000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SIFT </a:t>
            </a:r>
            <a:r>
              <a:rPr lang="fr-FR" sz="1400" b="1" dirty="0" err="1" smtClean="0"/>
              <a:t>descriptors</a:t>
            </a:r>
            <a:endParaRPr lang="en-US" sz="14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8022858" y="1781998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vocabulary</a:t>
            </a:r>
            <a:endParaRPr lang="en-US" sz="14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3864333" y="3984563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Detection</a:t>
            </a:r>
            <a:endParaRPr lang="en-US" sz="1400" dirty="0"/>
          </a:p>
        </p:txBody>
      </p:sp>
      <p:sp>
        <p:nvSpPr>
          <p:cNvPr id="16" name="ZoneTexte 15"/>
          <p:cNvSpPr txBox="1"/>
          <p:nvPr/>
        </p:nvSpPr>
        <p:spPr>
          <a:xfrm>
            <a:off x="5331520" y="3960974"/>
            <a:ext cx="326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Description - orientation </a:t>
            </a:r>
            <a:r>
              <a:rPr lang="fr-FR" sz="1400" dirty="0" err="1" smtClean="0"/>
              <a:t>assignment</a:t>
            </a:r>
            <a:endParaRPr lang="en-US" sz="14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35948" t="63390" r="48250" b="9852"/>
          <a:stretch/>
        </p:blipFill>
        <p:spPr>
          <a:xfrm>
            <a:off x="3364992" y="2243667"/>
            <a:ext cx="1824228" cy="173751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461" y="2115647"/>
            <a:ext cx="4078577" cy="1865538"/>
          </a:xfrm>
          <a:prstGeom prst="rect">
            <a:avLst/>
          </a:prstGeom>
        </p:spPr>
      </p:pic>
      <p:cxnSp>
        <p:nvCxnSpPr>
          <p:cNvPr id="13" name="Connecteur droit 12"/>
          <p:cNvCxnSpPr/>
          <p:nvPr/>
        </p:nvCxnSpPr>
        <p:spPr>
          <a:xfrm flipV="1">
            <a:off x="4741570" y="2243668"/>
            <a:ext cx="780461" cy="7227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4947110" y="3689079"/>
            <a:ext cx="538351" cy="1280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/>
          <p:cNvSpPr/>
          <p:nvPr/>
        </p:nvSpPr>
        <p:spPr>
          <a:xfrm>
            <a:off x="8593557" y="3214648"/>
            <a:ext cx="182880" cy="182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8289389" y="2743366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8604443" y="2358170"/>
            <a:ext cx="182880" cy="1828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8160937" y="3506199"/>
            <a:ext cx="182880" cy="182880"/>
          </a:xfrm>
          <a:prstGeom prst="ellipse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/>
          <p:cNvSpPr/>
          <p:nvPr/>
        </p:nvSpPr>
        <p:spPr>
          <a:xfrm>
            <a:off x="8935654" y="3345091"/>
            <a:ext cx="182880" cy="182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/>
          <p:cNvSpPr/>
          <p:nvPr/>
        </p:nvSpPr>
        <p:spPr>
          <a:xfrm>
            <a:off x="8946540" y="260502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/>
          <p:cNvSpPr/>
          <p:nvPr/>
        </p:nvSpPr>
        <p:spPr>
          <a:xfrm>
            <a:off x="6944698" y="5212584"/>
            <a:ext cx="182880" cy="182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/>
          <p:cNvSpPr/>
          <p:nvPr/>
        </p:nvSpPr>
        <p:spPr>
          <a:xfrm>
            <a:off x="6256595" y="4700283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/>
          <p:cNvSpPr/>
          <p:nvPr/>
        </p:nvSpPr>
        <p:spPr>
          <a:xfrm>
            <a:off x="6952049" y="5702968"/>
            <a:ext cx="182880" cy="1828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/>
          <p:cNvSpPr/>
          <p:nvPr/>
        </p:nvSpPr>
        <p:spPr>
          <a:xfrm>
            <a:off x="5976589" y="5773947"/>
            <a:ext cx="182880" cy="182880"/>
          </a:xfrm>
          <a:prstGeom prst="ellipse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lipse 29"/>
          <p:cNvSpPr/>
          <p:nvPr/>
        </p:nvSpPr>
        <p:spPr>
          <a:xfrm>
            <a:off x="6117342" y="5365212"/>
            <a:ext cx="182880" cy="182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lipse 30"/>
          <p:cNvSpPr/>
          <p:nvPr/>
        </p:nvSpPr>
        <p:spPr>
          <a:xfrm>
            <a:off x="6686004" y="5498189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lipse 31"/>
          <p:cNvSpPr/>
          <p:nvPr/>
        </p:nvSpPr>
        <p:spPr>
          <a:xfrm>
            <a:off x="7003599" y="5426806"/>
            <a:ext cx="182880" cy="182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6580703" y="4866196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7109485" y="5853441"/>
            <a:ext cx="182880" cy="1828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6348035" y="5939869"/>
            <a:ext cx="182880" cy="182880"/>
          </a:xfrm>
          <a:prstGeom prst="ellipse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6167715" y="5131353"/>
            <a:ext cx="182880" cy="182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6682372" y="5258196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7079884" y="5034544"/>
            <a:ext cx="182880" cy="182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/>
          <p:cNvSpPr/>
          <p:nvPr/>
        </p:nvSpPr>
        <p:spPr>
          <a:xfrm>
            <a:off x="6474200" y="4630254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/>
          <p:cNvSpPr/>
          <p:nvPr/>
        </p:nvSpPr>
        <p:spPr>
          <a:xfrm>
            <a:off x="6903187" y="5950610"/>
            <a:ext cx="182880" cy="1828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lipse 40"/>
          <p:cNvSpPr/>
          <p:nvPr/>
        </p:nvSpPr>
        <p:spPr>
          <a:xfrm>
            <a:off x="6268853" y="6119994"/>
            <a:ext cx="182880" cy="182880"/>
          </a:xfrm>
          <a:prstGeom prst="ellipse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/>
          <p:cNvSpPr/>
          <p:nvPr/>
        </p:nvSpPr>
        <p:spPr>
          <a:xfrm>
            <a:off x="5963593" y="5051353"/>
            <a:ext cx="182880" cy="182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/>
          <p:cNvSpPr/>
          <p:nvPr/>
        </p:nvSpPr>
        <p:spPr>
          <a:xfrm>
            <a:off x="6474200" y="5180922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/>
          <p:cNvSpPr/>
          <p:nvPr/>
        </p:nvSpPr>
        <p:spPr>
          <a:xfrm>
            <a:off x="7151624" y="5259333"/>
            <a:ext cx="182880" cy="182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lipse 44"/>
          <p:cNvSpPr/>
          <p:nvPr/>
        </p:nvSpPr>
        <p:spPr>
          <a:xfrm>
            <a:off x="6730387" y="4678100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/>
          <p:cNvSpPr/>
          <p:nvPr/>
        </p:nvSpPr>
        <p:spPr>
          <a:xfrm>
            <a:off x="6666474" y="5997707"/>
            <a:ext cx="182880" cy="1828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lipse 46"/>
          <p:cNvSpPr/>
          <p:nvPr/>
        </p:nvSpPr>
        <p:spPr>
          <a:xfrm>
            <a:off x="6205415" y="5789396"/>
            <a:ext cx="182880" cy="182880"/>
          </a:xfrm>
          <a:prstGeom prst="ellipse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/>
          <p:cNvSpPr/>
          <p:nvPr/>
        </p:nvSpPr>
        <p:spPr>
          <a:xfrm>
            <a:off x="5892070" y="5332471"/>
            <a:ext cx="182880" cy="182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llipse 48"/>
          <p:cNvSpPr/>
          <p:nvPr/>
        </p:nvSpPr>
        <p:spPr>
          <a:xfrm>
            <a:off x="6500231" y="5592378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/>
          <p:cNvSpPr/>
          <p:nvPr/>
        </p:nvSpPr>
        <p:spPr>
          <a:xfrm>
            <a:off x="7201644" y="5499524"/>
            <a:ext cx="182880" cy="182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lipse 50"/>
          <p:cNvSpPr/>
          <p:nvPr/>
        </p:nvSpPr>
        <p:spPr>
          <a:xfrm>
            <a:off x="6371486" y="4899595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/>
          <p:cNvSpPr/>
          <p:nvPr/>
        </p:nvSpPr>
        <p:spPr>
          <a:xfrm>
            <a:off x="6834864" y="6166202"/>
            <a:ext cx="182880" cy="1828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lipse 52"/>
          <p:cNvSpPr/>
          <p:nvPr/>
        </p:nvSpPr>
        <p:spPr>
          <a:xfrm>
            <a:off x="6074661" y="5985653"/>
            <a:ext cx="182880" cy="182880"/>
          </a:xfrm>
          <a:prstGeom prst="ellipse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lipse 54"/>
          <p:cNvSpPr/>
          <p:nvPr/>
        </p:nvSpPr>
        <p:spPr>
          <a:xfrm>
            <a:off x="6464767" y="5374012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e 60"/>
          <p:cNvGrpSpPr/>
          <p:nvPr/>
        </p:nvGrpSpPr>
        <p:grpSpPr>
          <a:xfrm>
            <a:off x="7651357" y="4772998"/>
            <a:ext cx="2196028" cy="1177612"/>
            <a:chOff x="7651357" y="4772998"/>
            <a:chExt cx="1822335" cy="946946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1357" y="4772998"/>
              <a:ext cx="1822335" cy="942002"/>
            </a:xfrm>
            <a:prstGeom prst="rect">
              <a:avLst/>
            </a:prstGeom>
          </p:spPr>
        </p:pic>
        <p:sp>
          <p:nvSpPr>
            <p:cNvPr id="56" name="Ellipse 55"/>
            <p:cNvSpPr>
              <a:spLocks noChangeAspect="1"/>
            </p:cNvSpPr>
            <p:nvPr/>
          </p:nvSpPr>
          <p:spPr>
            <a:xfrm>
              <a:off x="9040985" y="5575105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Ellipse 56"/>
            <p:cNvSpPr>
              <a:spLocks noChangeAspect="1"/>
            </p:cNvSpPr>
            <p:nvPr/>
          </p:nvSpPr>
          <p:spPr>
            <a:xfrm>
              <a:off x="8810953" y="5573439"/>
              <a:ext cx="137160" cy="1371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Ellipse 58"/>
            <p:cNvSpPr>
              <a:spLocks noChangeAspect="1"/>
            </p:cNvSpPr>
            <p:nvPr/>
          </p:nvSpPr>
          <p:spPr>
            <a:xfrm>
              <a:off x="8589655" y="5575105"/>
              <a:ext cx="137160" cy="137160"/>
            </a:xfrm>
            <a:prstGeom prst="ellipse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Ellipse 59"/>
            <p:cNvSpPr>
              <a:spLocks noChangeAspect="1"/>
            </p:cNvSpPr>
            <p:nvPr/>
          </p:nvSpPr>
          <p:spPr>
            <a:xfrm>
              <a:off x="8353708" y="5575105"/>
              <a:ext cx="137160" cy="13716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Ellipse 63"/>
            <p:cNvSpPr>
              <a:spLocks noChangeAspect="1"/>
            </p:cNvSpPr>
            <p:nvPr/>
          </p:nvSpPr>
          <p:spPr>
            <a:xfrm>
              <a:off x="7923139" y="5579304"/>
              <a:ext cx="137160" cy="13716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Ellipse 66"/>
            <p:cNvSpPr>
              <a:spLocks noChangeAspect="1"/>
            </p:cNvSpPr>
            <p:nvPr/>
          </p:nvSpPr>
          <p:spPr>
            <a:xfrm>
              <a:off x="8128647" y="5582784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ZoneTexte 67"/>
          <p:cNvSpPr txBox="1"/>
          <p:nvPr/>
        </p:nvSpPr>
        <p:spPr>
          <a:xfrm>
            <a:off x="5763040" y="4334478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Bag of Visual </a:t>
            </a:r>
            <a:r>
              <a:rPr lang="fr-FR" sz="1400" b="1" dirty="0" err="1" smtClean="0"/>
              <a:t>words</a:t>
            </a:r>
            <a:endParaRPr lang="en-US" sz="1400" b="1" dirty="0"/>
          </a:p>
        </p:txBody>
      </p:sp>
      <p:sp>
        <p:nvSpPr>
          <p:cNvPr id="69" name="ZoneTexte 68"/>
          <p:cNvSpPr txBox="1"/>
          <p:nvPr/>
        </p:nvSpPr>
        <p:spPr>
          <a:xfrm>
            <a:off x="8215940" y="4439658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Histogram</a:t>
            </a:r>
            <a:endParaRPr lang="en-US" sz="1400" b="1" dirty="0"/>
          </a:p>
        </p:txBody>
      </p:sp>
      <p:sp>
        <p:nvSpPr>
          <p:cNvPr id="70" name="ZoneTexte 69"/>
          <p:cNvSpPr txBox="1"/>
          <p:nvPr/>
        </p:nvSpPr>
        <p:spPr>
          <a:xfrm>
            <a:off x="6091787" y="6487396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All </a:t>
            </a:r>
            <a:r>
              <a:rPr lang="fr-FR" sz="1400" dirty="0" err="1" smtClean="0"/>
              <a:t>features</a:t>
            </a:r>
            <a:endParaRPr lang="en-US" sz="1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9653836" y="2243667"/>
            <a:ext cx="26122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 smtClean="0"/>
              <a:t>Descriptor</a:t>
            </a:r>
            <a:r>
              <a:rPr lang="fr-FR" sz="1400" dirty="0" smtClean="0"/>
              <a:t> = 128x1 </a:t>
            </a:r>
            <a:r>
              <a:rPr lang="fr-FR" sz="1400" dirty="0" err="1" smtClean="0"/>
              <a:t>vector</a:t>
            </a:r>
            <a:r>
              <a:rPr lang="fr-FR" sz="1400" dirty="0" smtClean="0"/>
              <a:t> </a:t>
            </a:r>
            <a:r>
              <a:rPr lang="fr-FR" sz="1400" dirty="0" err="1" smtClean="0"/>
              <a:t>assigned</a:t>
            </a:r>
            <a:r>
              <a:rPr lang="fr-FR" sz="1400" dirty="0" smtClean="0"/>
              <a:t> to </a:t>
            </a:r>
            <a:r>
              <a:rPr lang="fr-FR" sz="1400" dirty="0" err="1" smtClean="0"/>
              <a:t>every</a:t>
            </a:r>
            <a:r>
              <a:rPr lang="fr-FR" sz="1400" dirty="0" smtClean="0"/>
              <a:t> </a:t>
            </a:r>
            <a:r>
              <a:rPr lang="fr-FR" sz="1400" dirty="0" err="1" smtClean="0"/>
              <a:t>keypoint</a:t>
            </a:r>
            <a:r>
              <a:rPr lang="fr-FR" sz="1400" dirty="0" smtClean="0"/>
              <a:t>/</a:t>
            </a:r>
            <a:r>
              <a:rPr lang="fr-FR" sz="1400" dirty="0" err="1" smtClean="0"/>
              <a:t>feature</a:t>
            </a:r>
            <a:endParaRPr lang="en-US" sz="1400" dirty="0"/>
          </a:p>
        </p:txBody>
      </p:sp>
      <p:sp>
        <p:nvSpPr>
          <p:cNvPr id="71" name="ZoneTexte 70"/>
          <p:cNvSpPr txBox="1"/>
          <p:nvPr/>
        </p:nvSpPr>
        <p:spPr>
          <a:xfrm>
            <a:off x="7521628" y="6037800"/>
            <a:ext cx="2366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/>
              <a:t>Appearance</a:t>
            </a:r>
            <a:r>
              <a:rPr lang="fr-FR" sz="1400" dirty="0" smtClean="0"/>
              <a:t> </a:t>
            </a:r>
            <a:r>
              <a:rPr lang="fr-FR" sz="1400" dirty="0" err="1" smtClean="0"/>
              <a:t>frequency</a:t>
            </a:r>
            <a:r>
              <a:rPr lang="fr-FR" sz="1400" dirty="0" smtClean="0"/>
              <a:t> of </a:t>
            </a:r>
            <a:r>
              <a:rPr lang="fr-FR" sz="1400" dirty="0" err="1" smtClean="0"/>
              <a:t>each</a:t>
            </a:r>
            <a:r>
              <a:rPr lang="fr-FR" sz="1400" dirty="0" smtClean="0"/>
              <a:t> </a:t>
            </a:r>
            <a:r>
              <a:rPr lang="fr-FR" sz="1400" dirty="0" err="1" smtClean="0"/>
              <a:t>visual</a:t>
            </a:r>
            <a:r>
              <a:rPr lang="fr-FR" sz="1400" dirty="0" smtClean="0"/>
              <a:t> </a:t>
            </a:r>
            <a:r>
              <a:rPr lang="fr-FR" sz="1400" dirty="0" err="1" smtClean="0"/>
              <a:t>word</a:t>
            </a:r>
            <a:endParaRPr lang="en-US" sz="1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9723255" y="3232004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Features</a:t>
            </a:r>
            <a:r>
              <a:rPr lang="fr-FR" b="1" dirty="0" smtClean="0"/>
              <a:t> extraction</a:t>
            </a:r>
            <a:endParaRPr lang="en-US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9793593" y="4941650"/>
            <a:ext cx="232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BOVW &amp; </a:t>
            </a:r>
            <a:r>
              <a:rPr lang="fr-FR" b="1" dirty="0" err="1" smtClean="0"/>
              <a:t>histogram</a:t>
            </a:r>
            <a:r>
              <a:rPr lang="fr-FR" b="1" dirty="0" smtClean="0"/>
              <a:t> </a:t>
            </a:r>
            <a:r>
              <a:rPr lang="fr-FR" b="1" dirty="0" err="1" smtClean="0"/>
              <a:t>creation</a:t>
            </a:r>
            <a:endParaRPr lang="en-US" b="1" dirty="0"/>
          </a:p>
        </p:txBody>
      </p:sp>
      <p:grpSp>
        <p:nvGrpSpPr>
          <p:cNvPr id="74" name="Groupe 73"/>
          <p:cNvGrpSpPr/>
          <p:nvPr/>
        </p:nvGrpSpPr>
        <p:grpSpPr>
          <a:xfrm>
            <a:off x="2327036" y="4586545"/>
            <a:ext cx="3156094" cy="1746200"/>
            <a:chOff x="1653139" y="4586545"/>
            <a:chExt cx="3134666" cy="1746200"/>
          </a:xfrm>
        </p:grpSpPr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3139" y="4586545"/>
              <a:ext cx="3134666" cy="1746200"/>
            </a:xfrm>
            <a:prstGeom prst="rect">
              <a:avLst/>
            </a:prstGeom>
          </p:spPr>
        </p:pic>
        <p:cxnSp>
          <p:nvCxnSpPr>
            <p:cNvPr id="62" name="Connecteur droit 61"/>
            <p:cNvCxnSpPr/>
            <p:nvPr/>
          </p:nvCxnSpPr>
          <p:spPr>
            <a:xfrm>
              <a:off x="3857438" y="4786429"/>
              <a:ext cx="0" cy="658739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/>
            <p:cNvCxnSpPr/>
            <p:nvPr/>
          </p:nvCxnSpPr>
          <p:spPr>
            <a:xfrm>
              <a:off x="2241028" y="4786429"/>
              <a:ext cx="0" cy="658739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>
              <a:off x="2240654" y="5582784"/>
              <a:ext cx="0" cy="658739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/>
            <p:cNvSpPr/>
            <p:nvPr/>
          </p:nvSpPr>
          <p:spPr>
            <a:xfrm>
              <a:off x="3316939" y="5578170"/>
              <a:ext cx="1447041" cy="725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3296309" y="5536608"/>
              <a:ext cx="13518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/>
              </a:lvl1pPr>
            </a:lstStyle>
            <a:p>
              <a:pPr algn="ctr"/>
              <a:r>
                <a:rPr lang="fr-FR" dirty="0"/>
                <a:t>Optimal </a:t>
              </a:r>
              <a:r>
                <a:rPr lang="fr-FR" dirty="0" err="1"/>
                <a:t>number</a:t>
              </a:r>
              <a:r>
                <a:rPr lang="fr-FR" dirty="0"/>
                <a:t> of </a:t>
              </a:r>
              <a:r>
                <a:rPr lang="fr-FR" dirty="0" smtClean="0"/>
                <a:t>clusters: 1000</a:t>
              </a:r>
              <a:endParaRPr lang="en-US" dirty="0"/>
            </a:p>
          </p:txBody>
        </p:sp>
      </p:grpSp>
      <p:sp>
        <p:nvSpPr>
          <p:cNvPr id="75" name="Ellipse 74"/>
          <p:cNvSpPr/>
          <p:nvPr/>
        </p:nvSpPr>
        <p:spPr>
          <a:xfrm>
            <a:off x="201365" y="4431804"/>
            <a:ext cx="1975553" cy="20081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250k </a:t>
            </a:r>
            <a:r>
              <a:rPr lang="fr-FR" b="1" dirty="0" err="1" smtClean="0">
                <a:solidFill>
                  <a:schemeClr val="bg1"/>
                </a:solidFill>
              </a:rPr>
              <a:t>descriptors</a:t>
            </a:r>
            <a:r>
              <a:rPr lang="fr-FR" b="1" dirty="0" smtClean="0">
                <a:solidFill>
                  <a:schemeClr val="bg1"/>
                </a:solidFill>
              </a:rPr>
              <a:t> for all images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327036" y="6302874"/>
            <a:ext cx="3156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similar key descriptors are clustered with the k-means</a:t>
            </a:r>
          </a:p>
        </p:txBody>
      </p:sp>
      <p:pic>
        <p:nvPicPr>
          <p:cNvPr id="90" name="Image 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246" y="2243667"/>
            <a:ext cx="1516994" cy="1717306"/>
          </a:xfrm>
          <a:prstGeom prst="rect">
            <a:avLst/>
          </a:prstGeom>
        </p:spPr>
      </p:pic>
      <p:sp>
        <p:nvSpPr>
          <p:cNvPr id="102" name="ZoneTexte 101"/>
          <p:cNvSpPr txBox="1"/>
          <p:nvPr/>
        </p:nvSpPr>
        <p:spPr>
          <a:xfrm>
            <a:off x="2107014" y="2413163"/>
            <a:ext cx="1268753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Images </a:t>
            </a:r>
            <a:r>
              <a:rPr lang="fr-FR" sz="1600" dirty="0" err="1" smtClean="0"/>
              <a:t>pre-processing</a:t>
            </a:r>
            <a:endParaRPr lang="en-US" sz="1600" dirty="0"/>
          </a:p>
        </p:txBody>
      </p:sp>
      <p:cxnSp>
        <p:nvCxnSpPr>
          <p:cNvPr id="104" name="Connecteur droit avec flèche 103"/>
          <p:cNvCxnSpPr/>
          <p:nvPr/>
        </p:nvCxnSpPr>
        <p:spPr>
          <a:xfrm>
            <a:off x="2176918" y="1934760"/>
            <a:ext cx="1305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86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3051737" cy="686973"/>
          </a:xfrm>
        </p:spPr>
        <p:txBody>
          <a:bodyPr/>
          <a:lstStyle/>
          <a:p>
            <a:r>
              <a:rPr lang="en-GB" b="1" dirty="0" smtClean="0"/>
              <a:t>Background</a:t>
            </a:r>
            <a:endParaRPr lang="en-GB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36451" y="1485211"/>
            <a:ext cx="9388674" cy="15135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E-commerce ‘Place du Marche’ </a:t>
            </a:r>
            <a:r>
              <a:rPr lang="fr-FR" dirty="0" err="1" smtClean="0"/>
              <a:t>launch</a:t>
            </a:r>
            <a:endParaRPr lang="fr-F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Sellers to </a:t>
            </a:r>
            <a:r>
              <a:rPr lang="fr-FR" dirty="0" err="1" smtClean="0"/>
              <a:t>buyers</a:t>
            </a:r>
            <a:r>
              <a:rPr lang="fr-FR" dirty="0" smtClean="0"/>
              <a:t> transactions business </a:t>
            </a:r>
            <a:r>
              <a:rPr lang="fr-FR" dirty="0" err="1" smtClean="0"/>
              <a:t>through</a:t>
            </a:r>
            <a:r>
              <a:rPr lang="fr-FR" dirty="0" smtClean="0"/>
              <a:t> display of articles  (Image &amp; </a:t>
            </a:r>
            <a:r>
              <a:rPr lang="fr-FR" dirty="0" err="1" smtClean="0"/>
              <a:t>text</a:t>
            </a:r>
            <a:r>
              <a:rPr lang="fr-FR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Items for sale </a:t>
            </a:r>
            <a:r>
              <a:rPr lang="fr-FR" dirty="0" err="1" smtClean="0"/>
              <a:t>manually</a:t>
            </a:r>
            <a:r>
              <a:rPr lang="fr-FR" dirty="0" smtClean="0"/>
              <a:t> input in </a:t>
            </a:r>
            <a:r>
              <a:rPr lang="fr-FR" dirty="0" err="1" smtClean="0"/>
              <a:t>database</a:t>
            </a:r>
            <a:r>
              <a:rPr lang="fr-FR" dirty="0" smtClean="0"/>
              <a:t> as per </a:t>
            </a:r>
            <a:r>
              <a:rPr lang="fr-FR" dirty="0" err="1" smtClean="0"/>
              <a:t>now</a:t>
            </a:r>
            <a:endParaRPr lang="fr-FR" dirty="0" smtClean="0"/>
          </a:p>
          <a:p>
            <a:pPr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284" y="4313742"/>
            <a:ext cx="1740869" cy="117086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92925" y="4649240"/>
            <a:ext cx="2023037" cy="6869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 smtClean="0"/>
              <a:t>How?</a:t>
            </a:r>
            <a:endParaRPr lang="en-GB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592925" y="2912268"/>
            <a:ext cx="2708838" cy="6869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 smtClean="0"/>
              <a:t>Objective</a:t>
            </a:r>
            <a:endParaRPr lang="en-GB" b="1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1136451" y="3632767"/>
            <a:ext cx="8395137" cy="9385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err="1" smtClean="0"/>
              <a:t>Feasibility</a:t>
            </a:r>
            <a:r>
              <a:rPr lang="fr-FR" sz="2200" b="1" dirty="0" smtClean="0"/>
              <a:t> </a:t>
            </a:r>
            <a:r>
              <a:rPr lang="fr-FR" sz="2200" b="1" dirty="0" err="1" smtClean="0"/>
              <a:t>study</a:t>
            </a:r>
            <a:r>
              <a:rPr lang="fr-FR" sz="2200" b="1" dirty="0" smtClean="0"/>
              <a:t> of a classification </a:t>
            </a:r>
            <a:r>
              <a:rPr lang="fr-FR" sz="2200" b="1" dirty="0" err="1" smtClean="0"/>
              <a:t>engine</a:t>
            </a:r>
            <a:r>
              <a:rPr lang="fr-FR" sz="2200" b="1" dirty="0" smtClean="0"/>
              <a:t> for consumer </a:t>
            </a:r>
            <a:r>
              <a:rPr lang="fr-FR" sz="2200" b="1" dirty="0" err="1" smtClean="0"/>
              <a:t>goods</a:t>
            </a:r>
            <a:endParaRPr lang="fr-FR" sz="22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fr-FR" i="1" dirty="0" smtClean="0"/>
              <a:t>Replace </a:t>
            </a:r>
            <a:r>
              <a:rPr lang="fr-FR" i="1" dirty="0" err="1" smtClean="0"/>
              <a:t>manual</a:t>
            </a:r>
            <a:r>
              <a:rPr lang="fr-FR" i="1" dirty="0" smtClean="0"/>
              <a:t> input of items by an </a:t>
            </a:r>
            <a:r>
              <a:rPr lang="fr-FR" i="1" dirty="0" err="1" smtClean="0"/>
              <a:t>automatic</a:t>
            </a:r>
            <a:r>
              <a:rPr lang="fr-FR" i="1" dirty="0" smtClean="0"/>
              <a:t> classification </a:t>
            </a:r>
            <a:r>
              <a:rPr lang="fr-FR" i="1" dirty="0" err="1" smtClean="0"/>
              <a:t>process</a:t>
            </a:r>
            <a:endParaRPr lang="fr-FR" i="1" dirty="0" smtClean="0"/>
          </a:p>
          <a:p>
            <a:pPr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0" indent="0">
              <a:buFont typeface="Wingdings 3" charset="2"/>
              <a:buNone/>
            </a:pPr>
            <a:endParaRPr lang="fr-FR" dirty="0" smtClean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136451" y="5414148"/>
            <a:ext cx="8482333" cy="842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fr-FR" dirty="0" err="1" smtClean="0"/>
              <a:t>Dataset</a:t>
            </a:r>
            <a:r>
              <a:rPr lang="fr-FR" dirty="0" smtClean="0"/>
              <a:t> of 1050 item images and </a:t>
            </a:r>
            <a:r>
              <a:rPr lang="fr-FR" dirty="0" err="1" smtClean="0"/>
              <a:t>associated</a:t>
            </a:r>
            <a:r>
              <a:rPr lang="fr-FR" dirty="0" smtClean="0"/>
              <a:t> </a:t>
            </a:r>
            <a:r>
              <a:rPr lang="fr-FR" dirty="0" err="1" smtClean="0"/>
              <a:t>texts</a:t>
            </a:r>
            <a:endParaRPr lang="fr-F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 err="1" smtClean="0"/>
              <a:t>Unsupervised</a:t>
            </a:r>
            <a:r>
              <a:rPr lang="fr-FR" dirty="0" smtClean="0"/>
              <a:t> classification </a:t>
            </a:r>
            <a:r>
              <a:rPr lang="fr-FR" dirty="0" err="1" smtClean="0"/>
              <a:t>through</a:t>
            </a:r>
            <a:r>
              <a:rPr lang="fr-FR" dirty="0" smtClean="0"/>
              <a:t> Image, </a:t>
            </a:r>
            <a:r>
              <a:rPr lang="fr-FR" dirty="0" err="1" smtClean="0"/>
              <a:t>text</a:t>
            </a:r>
            <a:r>
              <a:rPr lang="fr-FR" dirty="0" smtClean="0"/>
              <a:t> and </a:t>
            </a:r>
            <a:r>
              <a:rPr lang="fr-FR" dirty="0" err="1" smtClean="0"/>
              <a:t>both</a:t>
            </a:r>
            <a:r>
              <a:rPr lang="fr-FR" dirty="0" smtClean="0"/>
              <a:t> </a:t>
            </a:r>
            <a:r>
              <a:rPr lang="fr-FR" dirty="0" err="1" smtClean="0"/>
              <a:t>combined</a:t>
            </a:r>
            <a:endParaRPr lang="fr-FR" dirty="0" smtClean="0"/>
          </a:p>
          <a:p>
            <a:pPr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0" indent="0">
              <a:buFont typeface="Wingdings 3" charset="2"/>
              <a:buNone/>
            </a:pPr>
            <a:endParaRPr lang="fr-FR" dirty="0" smtClean="0"/>
          </a:p>
        </p:txBody>
      </p:sp>
      <p:grpSp>
        <p:nvGrpSpPr>
          <p:cNvPr id="6" name="Groupe 5"/>
          <p:cNvGrpSpPr/>
          <p:nvPr/>
        </p:nvGrpSpPr>
        <p:grpSpPr>
          <a:xfrm>
            <a:off x="10168284" y="5486399"/>
            <a:ext cx="1740869" cy="1285113"/>
            <a:chOff x="10013268" y="3795945"/>
            <a:chExt cx="2071733" cy="1542422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3"/>
            <a:srcRect l="53897"/>
            <a:stretch/>
          </p:blipFill>
          <p:spPr>
            <a:xfrm>
              <a:off x="10867292" y="3795945"/>
              <a:ext cx="1217709" cy="1540268"/>
            </a:xfrm>
            <a:prstGeom prst="rect">
              <a:avLst/>
            </a:prstGeom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4"/>
            <a:srcRect r="67723"/>
            <a:stretch/>
          </p:blipFill>
          <p:spPr>
            <a:xfrm>
              <a:off x="10013268" y="3795945"/>
              <a:ext cx="854024" cy="1542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30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83990"/>
          </a:xfrm>
        </p:spPr>
        <p:txBody>
          <a:bodyPr/>
          <a:lstStyle/>
          <a:p>
            <a:r>
              <a:rPr lang="fr-FR" b="1" dirty="0" smtClean="0"/>
              <a:t>Image </a:t>
            </a:r>
            <a:r>
              <a:rPr lang="fr-FR" b="1" dirty="0" err="1" smtClean="0"/>
              <a:t>pre-processing</a:t>
            </a:r>
            <a:r>
              <a:rPr lang="fr-FR" b="1" dirty="0" smtClean="0"/>
              <a:t> for SIFT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7537" y="1589434"/>
            <a:ext cx="1975388" cy="439391"/>
          </a:xfrm>
        </p:spPr>
        <p:txBody>
          <a:bodyPr>
            <a:normAutofit/>
          </a:bodyPr>
          <a:lstStyle/>
          <a:p>
            <a:r>
              <a:rPr lang="fr-FR" sz="1400" b="1" dirty="0" smtClean="0"/>
              <a:t>Image test</a:t>
            </a:r>
            <a:endParaRPr lang="en-US" sz="14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37" y="1997208"/>
            <a:ext cx="4369287" cy="1315508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592137" y="5099020"/>
            <a:ext cx="4781909" cy="439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Histogram</a:t>
            </a:r>
            <a:r>
              <a:rPr lang="fr-FR" b="1" dirty="0" smtClean="0"/>
              <a:t> stretching – </a:t>
            </a:r>
            <a:r>
              <a:rPr lang="en-US" dirty="0" smtClean="0"/>
              <a:t>correct brightness by </a:t>
            </a:r>
            <a:r>
              <a:rPr lang="en-US" dirty="0"/>
              <a:t>`stretching' the range of intensity values</a:t>
            </a:r>
            <a:endParaRPr lang="en-US" b="1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617537" y="3343093"/>
            <a:ext cx="5053501" cy="439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dirty="0" err="1"/>
              <a:t>Grayscale</a:t>
            </a:r>
            <a:r>
              <a:rPr lang="fr-FR" sz="2000" b="1" dirty="0"/>
              <a:t> conversion </a:t>
            </a:r>
            <a:r>
              <a:rPr lang="fr-FR" sz="1400" b="1" dirty="0" smtClean="0"/>
              <a:t>- </a:t>
            </a:r>
            <a:r>
              <a:rPr lang="en-US" sz="2000" dirty="0"/>
              <a:t>SIFT operates on grayscale images only</a:t>
            </a:r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5933460" y="5121092"/>
            <a:ext cx="5661794" cy="439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 err="1" smtClean="0"/>
              <a:t>Redimensioning</a:t>
            </a:r>
            <a:r>
              <a:rPr lang="fr-FR" sz="1400" b="1" dirty="0" smtClean="0"/>
              <a:t> 224*224 (no distorsion)</a:t>
            </a:r>
            <a:endParaRPr lang="en-US" b="1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5933460" y="3365874"/>
            <a:ext cx="5571152" cy="439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Noise </a:t>
            </a:r>
            <a:r>
              <a:rPr lang="fr-FR" b="1" dirty="0" err="1"/>
              <a:t>reduction</a:t>
            </a:r>
            <a:r>
              <a:rPr lang="fr-FR" b="1" dirty="0"/>
              <a:t> – </a:t>
            </a:r>
            <a:r>
              <a:rPr lang="fr-FR" b="1" dirty="0" err="1"/>
              <a:t>fastNlMeansDenoising</a:t>
            </a:r>
            <a:r>
              <a:rPr lang="fr-FR" b="1" dirty="0"/>
              <a:t> </a:t>
            </a:r>
            <a:r>
              <a:rPr lang="fr-FR" sz="1400" b="1" dirty="0" smtClean="0"/>
              <a:t>- </a:t>
            </a:r>
            <a:r>
              <a:rPr lang="en-US" dirty="0"/>
              <a:t>Perform image </a:t>
            </a:r>
            <a:r>
              <a:rPr lang="en-US" dirty="0" err="1"/>
              <a:t>denoising</a:t>
            </a:r>
            <a:endParaRPr lang="en-US" sz="1400" b="1" dirty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5933460" y="1589434"/>
            <a:ext cx="5640388" cy="43939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Adaptative </a:t>
            </a:r>
            <a:r>
              <a:rPr lang="fr-FR" b="1" dirty="0" err="1"/>
              <a:t>Histogram</a:t>
            </a:r>
            <a:r>
              <a:rPr lang="fr-FR" b="1" dirty="0"/>
              <a:t> </a:t>
            </a:r>
            <a:r>
              <a:rPr lang="fr-FR" b="1" dirty="0" err="1"/>
              <a:t>Equalization</a:t>
            </a:r>
            <a:r>
              <a:rPr lang="fr-FR" b="1" dirty="0"/>
              <a:t> (CLAHE) </a:t>
            </a:r>
            <a:r>
              <a:rPr lang="fr-FR" sz="1400" b="1" dirty="0" smtClean="0"/>
              <a:t>- </a:t>
            </a:r>
            <a:r>
              <a:rPr lang="en-US" dirty="0" smtClean="0"/>
              <a:t>enhance </a:t>
            </a:r>
            <a:r>
              <a:rPr lang="en-US" dirty="0"/>
              <a:t>the local contrast of an image</a:t>
            </a:r>
            <a:endParaRPr lang="en-US" sz="1400" b="1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712" y="3780367"/>
            <a:ext cx="4419600" cy="1303508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713" y="5508151"/>
            <a:ext cx="4419600" cy="128914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970" y="3767998"/>
            <a:ext cx="4363129" cy="130008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570" y="5518038"/>
            <a:ext cx="4371554" cy="128898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5712" y="2004908"/>
            <a:ext cx="4419600" cy="130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5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77152"/>
          </a:xfrm>
        </p:spPr>
        <p:txBody>
          <a:bodyPr/>
          <a:lstStyle/>
          <a:p>
            <a:r>
              <a:rPr lang="fr-FR" b="1" dirty="0" smtClean="0"/>
              <a:t>SIFT - </a:t>
            </a:r>
            <a:r>
              <a:rPr lang="fr-FR" sz="2800" b="1" dirty="0" err="1" smtClean="0"/>
              <a:t>Kmeans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clustering</a:t>
            </a:r>
            <a:endParaRPr lang="en-US" b="1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5134" y="1815102"/>
            <a:ext cx="3632279" cy="249313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r="25609"/>
          <a:stretch/>
        </p:blipFill>
        <p:spPr>
          <a:xfrm>
            <a:off x="1135642" y="1815102"/>
            <a:ext cx="3632279" cy="249313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816066" y="137351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Pre-clustering</a:t>
            </a:r>
            <a:endParaRPr lang="en-US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7587481" y="1380166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Post-</a:t>
            </a:r>
            <a:r>
              <a:rPr lang="fr-FR" b="1" dirty="0" err="1" smtClean="0"/>
              <a:t>clustering</a:t>
            </a:r>
            <a:endParaRPr lang="en-US"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3715205" y="4470261"/>
            <a:ext cx="3333563" cy="2273439"/>
            <a:chOff x="3715205" y="4470261"/>
            <a:chExt cx="3333563" cy="2273439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5205" y="4470261"/>
              <a:ext cx="3333563" cy="2273439"/>
            </a:xfrm>
            <a:prstGeom prst="rect">
              <a:avLst/>
            </a:prstGeom>
          </p:spPr>
        </p:pic>
        <p:cxnSp>
          <p:nvCxnSpPr>
            <p:cNvPr id="14" name="Connecteur droit 13"/>
            <p:cNvCxnSpPr/>
            <p:nvPr/>
          </p:nvCxnSpPr>
          <p:spPr>
            <a:xfrm flipV="1">
              <a:off x="5413230" y="4611963"/>
              <a:ext cx="0" cy="1915837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/>
          <p:cNvSpPr/>
          <p:nvPr/>
        </p:nvSpPr>
        <p:spPr>
          <a:xfrm>
            <a:off x="7462234" y="5385215"/>
            <a:ext cx="1537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srgbClr val="000000"/>
                </a:solidFill>
                <a:latin typeface="Helvetica Neue"/>
              </a:rPr>
              <a:t>ARI = 0.0008</a:t>
            </a:r>
            <a:endParaRPr lang="en-US" b="1" u="sng" dirty="0"/>
          </a:p>
        </p:txBody>
      </p:sp>
      <p:sp>
        <p:nvSpPr>
          <p:cNvPr id="16" name="ZoneTexte 15"/>
          <p:cNvSpPr txBox="1"/>
          <p:nvPr/>
        </p:nvSpPr>
        <p:spPr>
          <a:xfrm>
            <a:off x="9554336" y="4923550"/>
            <a:ext cx="225742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smtClean="0"/>
              <a:t>Classification of images </a:t>
            </a:r>
            <a:r>
              <a:rPr lang="fr-FR" b="1" i="1" dirty="0" err="1" smtClean="0"/>
              <a:t>through</a:t>
            </a:r>
            <a:r>
              <a:rPr lang="fr-FR" b="1" i="1" dirty="0" smtClean="0"/>
              <a:t> SIFT </a:t>
            </a:r>
            <a:r>
              <a:rPr lang="fr-FR" b="1" i="1" dirty="0" err="1" smtClean="0"/>
              <a:t>is</a:t>
            </a:r>
            <a:r>
              <a:rPr lang="fr-FR" b="1" i="1" dirty="0" smtClean="0"/>
              <a:t> not </a:t>
            </a:r>
            <a:r>
              <a:rPr lang="fr-FR" b="1" i="1" dirty="0" err="1" smtClean="0"/>
              <a:t>feasible</a:t>
            </a:r>
            <a:endParaRPr lang="en-US" b="1" i="1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/>
          <a:srcRect l="74804" t="5114" b="65340"/>
          <a:stretch/>
        </p:blipFill>
        <p:spPr>
          <a:xfrm>
            <a:off x="991626" y="4760318"/>
            <a:ext cx="2268881" cy="15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20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34790"/>
          </a:xfrm>
        </p:spPr>
        <p:txBody>
          <a:bodyPr/>
          <a:lstStyle/>
          <a:p>
            <a:r>
              <a:rPr lang="fr-FR" b="1" dirty="0" err="1" smtClean="0"/>
              <a:t>Convolutional</a:t>
            </a:r>
            <a:r>
              <a:rPr lang="fr-FR" b="1" dirty="0" smtClean="0"/>
              <a:t> Neural Network (CNN)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0427" y="4782818"/>
            <a:ext cx="5233988" cy="1973582"/>
          </a:xfrm>
        </p:spPr>
        <p:txBody>
          <a:bodyPr>
            <a:normAutofit/>
          </a:bodyPr>
          <a:lstStyle/>
          <a:p>
            <a:r>
              <a:rPr lang="en-US" dirty="0" smtClean="0"/>
              <a:t>13 convolution layers + 3 fully connected</a:t>
            </a:r>
          </a:p>
          <a:p>
            <a:r>
              <a:rPr lang="fr-FR" dirty="0" err="1" smtClean="0"/>
              <a:t>Pre-trained</a:t>
            </a:r>
            <a:r>
              <a:rPr lang="fr-FR" dirty="0" smtClean="0"/>
              <a:t> on </a:t>
            </a:r>
            <a:r>
              <a:rPr lang="fr-FR" dirty="0" err="1" smtClean="0"/>
              <a:t>ImageNet</a:t>
            </a:r>
            <a:r>
              <a:rPr lang="fr-FR" dirty="0" smtClean="0"/>
              <a:t> (&gt;1M images)</a:t>
            </a:r>
          </a:p>
          <a:p>
            <a:r>
              <a:rPr lang="fr-FR" dirty="0" smtClean="0"/>
              <a:t>1000 classes of images</a:t>
            </a:r>
          </a:p>
          <a:p>
            <a:r>
              <a:rPr lang="fr-FR" dirty="0" smtClean="0"/>
              <a:t>Return </a:t>
            </a:r>
            <a:r>
              <a:rPr lang="fr-FR" dirty="0" err="1" smtClean="0"/>
              <a:t>probability</a:t>
            </a:r>
            <a:r>
              <a:rPr lang="fr-FR" dirty="0" smtClean="0"/>
              <a:t> </a:t>
            </a:r>
            <a:r>
              <a:rPr lang="fr-FR" dirty="0" err="1" smtClean="0"/>
              <a:t>each</a:t>
            </a:r>
            <a:r>
              <a:rPr lang="fr-FR" dirty="0" smtClean="0"/>
              <a:t> class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represented</a:t>
            </a:r>
            <a:r>
              <a:rPr lang="fr-FR" dirty="0" smtClean="0"/>
              <a:t> in the image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2022748"/>
            <a:ext cx="4344988" cy="2691732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2017029" y="1611510"/>
            <a:ext cx="1151792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VGG16</a:t>
            </a:r>
            <a:endParaRPr lang="en-US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7917" t="49408" r="47249" b="14593"/>
          <a:stretch/>
        </p:blipFill>
        <p:spPr>
          <a:xfrm>
            <a:off x="5991398" y="2022748"/>
            <a:ext cx="5959473" cy="2691732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8395238" y="1611510"/>
            <a:ext cx="1586962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InceptionV3</a:t>
            </a:r>
            <a:endParaRPr lang="en-US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5991397" y="4782818"/>
            <a:ext cx="6114877" cy="1973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48 layers-deep</a:t>
            </a:r>
          </a:p>
          <a:p>
            <a:r>
              <a:rPr lang="fr-FR" dirty="0" err="1" smtClean="0"/>
              <a:t>Pre-trained</a:t>
            </a:r>
            <a:r>
              <a:rPr lang="fr-FR" dirty="0" smtClean="0"/>
              <a:t> on </a:t>
            </a:r>
            <a:r>
              <a:rPr lang="fr-FR" dirty="0" err="1" smtClean="0"/>
              <a:t>ImageNet</a:t>
            </a:r>
            <a:r>
              <a:rPr lang="fr-FR" dirty="0" smtClean="0"/>
              <a:t> (&gt;1M images)</a:t>
            </a:r>
          </a:p>
          <a:p>
            <a:pPr fontAlgn="base"/>
            <a:r>
              <a:rPr lang="en-US" dirty="0"/>
              <a:t>Factorization into Smaller Convolutions</a:t>
            </a:r>
          </a:p>
          <a:p>
            <a:pPr fontAlgn="base"/>
            <a:r>
              <a:rPr lang="en-US" dirty="0"/>
              <a:t>Spatial Factorization into Asymmetric </a:t>
            </a:r>
            <a:r>
              <a:rPr lang="en-US" dirty="0" smtClean="0"/>
              <a:t>Convolutions</a:t>
            </a:r>
          </a:p>
          <a:p>
            <a:pPr fontAlgn="base"/>
            <a:r>
              <a:rPr lang="en-US" dirty="0"/>
              <a:t>Utility of Auxiliary Classifiers</a:t>
            </a:r>
          </a:p>
          <a:p>
            <a:pPr fontAlgn="base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727939" y="3191608"/>
            <a:ext cx="1131277" cy="386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202723" y="2655277"/>
            <a:ext cx="8792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439587" y="2167187"/>
            <a:ext cx="170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Enable</a:t>
            </a:r>
            <a:r>
              <a:rPr lang="fr-FR" sz="1200" dirty="0" smtClean="0"/>
              <a:t> classification on </a:t>
            </a:r>
            <a:r>
              <a:rPr lang="fr-FR" sz="1200" dirty="0" err="1" smtClean="0"/>
              <a:t>ImageNet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2401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99865"/>
          </a:xfrm>
        </p:spPr>
        <p:txBody>
          <a:bodyPr/>
          <a:lstStyle/>
          <a:p>
            <a:r>
              <a:rPr lang="fr-FR" b="1" dirty="0" smtClean="0"/>
              <a:t>CNN </a:t>
            </a:r>
            <a:r>
              <a:rPr lang="fr-FR" b="1" dirty="0"/>
              <a:t>- </a:t>
            </a:r>
            <a:r>
              <a:rPr lang="fr-FR" sz="2800" b="1" dirty="0" err="1"/>
              <a:t>Kmeans</a:t>
            </a:r>
            <a:r>
              <a:rPr lang="fr-FR" sz="2800" b="1" dirty="0"/>
              <a:t> </a:t>
            </a:r>
            <a:r>
              <a:rPr lang="fr-FR" sz="2800" b="1" dirty="0" err="1"/>
              <a:t>clustering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Image 5"/>
          <p:cNvPicPr preferRelativeResize="0">
            <a:picLocks/>
          </p:cNvPicPr>
          <p:nvPr/>
        </p:nvPicPr>
        <p:blipFill rotWithShape="1">
          <a:blip r:embed="rId2"/>
          <a:srcRect r="25680"/>
          <a:stretch/>
        </p:blipFill>
        <p:spPr>
          <a:xfrm>
            <a:off x="497227" y="1840830"/>
            <a:ext cx="2743200" cy="206084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640" y="5313188"/>
            <a:ext cx="1802627" cy="1192914"/>
          </a:xfrm>
          <a:prstGeom prst="rect">
            <a:avLst/>
          </a:prstGeom>
        </p:spPr>
      </p:pic>
      <p:pic>
        <p:nvPicPr>
          <p:cNvPr id="10" name="Image 9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7227" y="4339612"/>
            <a:ext cx="2743200" cy="2060848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4156735" y="260224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ARI = 0.32</a:t>
            </a:r>
            <a:endParaRPr lang="en-US" b="1" dirty="0"/>
          </a:p>
        </p:txBody>
      </p:sp>
      <p:pic>
        <p:nvPicPr>
          <p:cNvPr id="15" name="Image 14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503114" y="1844278"/>
            <a:ext cx="2743200" cy="2057400"/>
          </a:xfrm>
          <a:prstGeom prst="rect">
            <a:avLst/>
          </a:prstGeom>
        </p:spPr>
      </p:pic>
      <p:pic>
        <p:nvPicPr>
          <p:cNvPr id="17" name="Image 1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33265" y="4343060"/>
            <a:ext cx="2743200" cy="2057400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9957181" y="260224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ARI = 0.45</a:t>
            </a:r>
            <a:endParaRPr lang="en-US" b="1" dirty="0"/>
          </a:p>
        </p:txBody>
      </p:sp>
      <p:cxnSp>
        <p:nvCxnSpPr>
          <p:cNvPr id="24" name="Connecteur droit 23"/>
          <p:cNvCxnSpPr/>
          <p:nvPr/>
        </p:nvCxnSpPr>
        <p:spPr>
          <a:xfrm>
            <a:off x="309737" y="1803093"/>
            <a:ext cx="5794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V="1">
            <a:off x="6533265" y="1794319"/>
            <a:ext cx="5565982" cy="87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1138359" y="3859485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Pre-clustering</a:t>
            </a:r>
            <a:endParaRPr lang="en-US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1398871" y="6421053"/>
            <a:ext cx="1451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Post-</a:t>
            </a:r>
            <a:r>
              <a:rPr lang="fr-FR" sz="1400" b="1" dirty="0" err="1" smtClean="0"/>
              <a:t>clustering</a:t>
            </a:r>
            <a:endParaRPr lang="en-US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268965" y="6412466"/>
            <a:ext cx="1451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Post-</a:t>
            </a:r>
            <a:r>
              <a:rPr lang="fr-FR" sz="1400" b="1" dirty="0" err="1" smtClean="0"/>
              <a:t>clustering</a:t>
            </a:r>
            <a:endParaRPr lang="en-US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286607" y="3885787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Pre-clustering</a:t>
            </a:r>
            <a:endParaRPr lang="en-US" sz="1400" b="1" dirty="0"/>
          </a:p>
        </p:txBody>
      </p:sp>
      <p:grpSp>
        <p:nvGrpSpPr>
          <p:cNvPr id="34" name="Groupe 33"/>
          <p:cNvGrpSpPr/>
          <p:nvPr/>
        </p:nvGrpSpPr>
        <p:grpSpPr>
          <a:xfrm>
            <a:off x="3427917" y="3052878"/>
            <a:ext cx="2743200" cy="2057400"/>
            <a:chOff x="3427917" y="3052878"/>
            <a:chExt cx="2743200" cy="2057400"/>
          </a:xfrm>
        </p:grpSpPr>
        <p:pic>
          <p:nvPicPr>
            <p:cNvPr id="12" name="Image 11"/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7917" y="3052878"/>
              <a:ext cx="2743200" cy="2057400"/>
            </a:xfrm>
            <a:prstGeom prst="rect">
              <a:avLst/>
            </a:prstGeom>
          </p:spPr>
        </p:pic>
        <p:cxnSp>
          <p:nvCxnSpPr>
            <p:cNvPr id="31" name="Connecteur droit 30"/>
            <p:cNvCxnSpPr/>
            <p:nvPr/>
          </p:nvCxnSpPr>
          <p:spPr>
            <a:xfrm flipV="1">
              <a:off x="4829029" y="3242733"/>
              <a:ext cx="5437" cy="1670087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e 34"/>
          <p:cNvGrpSpPr/>
          <p:nvPr/>
        </p:nvGrpSpPr>
        <p:grpSpPr>
          <a:xfrm>
            <a:off x="9374535" y="3052878"/>
            <a:ext cx="2743200" cy="2057400"/>
            <a:chOff x="9374535" y="3052878"/>
            <a:chExt cx="2743200" cy="2057400"/>
          </a:xfrm>
        </p:grpSpPr>
        <p:pic>
          <p:nvPicPr>
            <p:cNvPr id="19" name="Image 18"/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4535" y="3052878"/>
              <a:ext cx="2743200" cy="2057400"/>
            </a:xfrm>
            <a:prstGeom prst="rect">
              <a:avLst/>
            </a:prstGeom>
          </p:spPr>
        </p:pic>
        <p:cxnSp>
          <p:nvCxnSpPr>
            <p:cNvPr id="33" name="Connecteur droit 32"/>
            <p:cNvCxnSpPr/>
            <p:nvPr/>
          </p:nvCxnSpPr>
          <p:spPr>
            <a:xfrm flipV="1">
              <a:off x="11348362" y="3220522"/>
              <a:ext cx="5437" cy="1670087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ZoneTexte 35"/>
          <p:cNvSpPr txBox="1"/>
          <p:nvPr/>
        </p:nvSpPr>
        <p:spPr>
          <a:xfrm>
            <a:off x="9571196" y="3886017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bg1"/>
                </a:solidFill>
              </a:rPr>
              <a:t>Computers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579659" y="3141387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solidFill>
                  <a:schemeClr val="bg1"/>
                </a:solidFill>
              </a:rPr>
              <a:t>Watches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9572567" y="4391447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bg1"/>
                </a:solidFill>
              </a:rPr>
              <a:t>Beauty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9579660" y="4139180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bg1"/>
                </a:solidFill>
              </a:rPr>
              <a:t>Home </a:t>
            </a:r>
            <a:r>
              <a:rPr lang="fr-FR" sz="1400" dirty="0" err="1" smtClean="0">
                <a:solidFill>
                  <a:schemeClr val="bg1"/>
                </a:solidFill>
              </a:rPr>
              <a:t>Furnishing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9572890" y="4644822"/>
            <a:ext cx="129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bg1"/>
                </a:solidFill>
              </a:rPr>
              <a:t>Home </a:t>
            </a:r>
            <a:r>
              <a:rPr lang="fr-FR" sz="1400" dirty="0" err="1" smtClean="0">
                <a:solidFill>
                  <a:schemeClr val="bg1"/>
                </a:solidFill>
              </a:rPr>
              <a:t>Decor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9572890" y="3387315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bg1"/>
                </a:solidFill>
              </a:rPr>
              <a:t>Baby Care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9574346" y="3633282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solidFill>
                  <a:schemeClr val="bg1"/>
                </a:solidFill>
              </a:rPr>
              <a:t>Kitchen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Ellipse 2"/>
          <p:cNvSpPr/>
          <p:nvPr/>
        </p:nvSpPr>
        <p:spPr>
          <a:xfrm>
            <a:off x="7772400" y="4444243"/>
            <a:ext cx="716280" cy="6660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/>
          <p:cNvSpPr/>
          <p:nvPr/>
        </p:nvSpPr>
        <p:spPr>
          <a:xfrm>
            <a:off x="8246320" y="5318067"/>
            <a:ext cx="798619" cy="530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/>
          <p:cNvSpPr/>
          <p:nvPr/>
        </p:nvSpPr>
        <p:spPr>
          <a:xfrm>
            <a:off x="7383806" y="5371760"/>
            <a:ext cx="655294" cy="6660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lipse 44"/>
          <p:cNvSpPr/>
          <p:nvPr/>
        </p:nvSpPr>
        <p:spPr>
          <a:xfrm>
            <a:off x="8471634" y="4741083"/>
            <a:ext cx="716280" cy="6660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/>
          <p:cNvSpPr/>
          <p:nvPr/>
        </p:nvSpPr>
        <p:spPr>
          <a:xfrm rot="19212999">
            <a:off x="6728642" y="5121744"/>
            <a:ext cx="959894" cy="5389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lipse 46"/>
          <p:cNvSpPr/>
          <p:nvPr/>
        </p:nvSpPr>
        <p:spPr>
          <a:xfrm rot="19876914">
            <a:off x="8086003" y="5614907"/>
            <a:ext cx="366057" cy="6660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/>
          <p:cNvSpPr/>
          <p:nvPr/>
        </p:nvSpPr>
        <p:spPr>
          <a:xfrm rot="18792660">
            <a:off x="7755695" y="4801815"/>
            <a:ext cx="560730" cy="9572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à coins arrondis 48"/>
          <p:cNvSpPr/>
          <p:nvPr/>
        </p:nvSpPr>
        <p:spPr>
          <a:xfrm>
            <a:off x="2842921" y="1394102"/>
            <a:ext cx="1151792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VGG16</a:t>
            </a:r>
            <a:endParaRPr lang="en-US" b="1" dirty="0"/>
          </a:p>
        </p:txBody>
      </p:sp>
      <p:sp>
        <p:nvSpPr>
          <p:cNvPr id="50" name="Rectangle à coins arrondis 49"/>
          <p:cNvSpPr/>
          <p:nvPr/>
        </p:nvSpPr>
        <p:spPr>
          <a:xfrm>
            <a:off x="8425597" y="1387989"/>
            <a:ext cx="1582911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InceptionV3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19850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90340"/>
          </a:xfrm>
        </p:spPr>
        <p:txBody>
          <a:bodyPr/>
          <a:lstStyle/>
          <a:p>
            <a:r>
              <a:rPr lang="fr-FR" b="1" dirty="0" err="1" smtClean="0"/>
              <a:t>Errors</a:t>
            </a:r>
            <a:r>
              <a:rPr lang="fr-FR" b="1" dirty="0" smtClean="0"/>
              <a:t> </a:t>
            </a:r>
            <a:r>
              <a:rPr lang="fr-FR" b="1" dirty="0" err="1" smtClean="0"/>
              <a:t>Analysis</a:t>
            </a:r>
            <a:r>
              <a:rPr lang="fr-FR" b="1" dirty="0" smtClean="0"/>
              <a:t> </a:t>
            </a:r>
            <a:r>
              <a:rPr lang="fr-FR" sz="2400" b="1" dirty="0" smtClean="0"/>
              <a:t>for Images classification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1098574" y="5200992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Total </a:t>
            </a:r>
            <a:r>
              <a:rPr lang="fr-FR" b="1" dirty="0" err="1" smtClean="0"/>
              <a:t>number</a:t>
            </a:r>
            <a:r>
              <a:rPr lang="fr-FR" b="1" dirty="0" smtClean="0"/>
              <a:t> of </a:t>
            </a:r>
            <a:r>
              <a:rPr lang="fr-FR" b="1" dirty="0" err="1" smtClean="0"/>
              <a:t>errors</a:t>
            </a:r>
            <a:r>
              <a:rPr lang="fr-FR" b="1" dirty="0" smtClean="0"/>
              <a:t>: 320</a:t>
            </a:r>
            <a:endParaRPr lang="en-US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75" y="2061299"/>
            <a:ext cx="3959305" cy="313969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893" y="2371725"/>
            <a:ext cx="6003282" cy="3070591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5362790" y="1849993"/>
            <a:ext cx="556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Algorithm</a:t>
            </a:r>
            <a:r>
              <a:rPr lang="fr-FR" b="1" dirty="0" smtClean="0"/>
              <a:t> </a:t>
            </a:r>
            <a:r>
              <a:rPr lang="fr-FR" b="1" dirty="0" err="1" smtClean="0"/>
              <a:t>failed</a:t>
            </a:r>
            <a:r>
              <a:rPr lang="fr-FR" b="1" dirty="0" smtClean="0"/>
              <a:t> to </a:t>
            </a:r>
            <a:r>
              <a:rPr lang="fr-FR" b="1" dirty="0" err="1" smtClean="0"/>
              <a:t>recognize</a:t>
            </a:r>
            <a:r>
              <a:rPr lang="fr-FR" b="1" dirty="0" smtClean="0"/>
              <a:t> (</a:t>
            </a:r>
            <a:r>
              <a:rPr lang="fr-FR" b="1" dirty="0" err="1" smtClean="0"/>
              <a:t>ambiguous</a:t>
            </a:r>
            <a:r>
              <a:rPr lang="fr-FR" b="1" dirty="0" smtClean="0"/>
              <a:t> items)</a:t>
            </a:r>
            <a:endParaRPr lang="en-US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6781520" y="5442316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Seller’s</a:t>
            </a:r>
            <a:r>
              <a:rPr lang="fr-FR" b="1" dirty="0" smtClean="0"/>
              <a:t> </a:t>
            </a:r>
            <a:r>
              <a:rPr lang="fr-FR" b="1" dirty="0" err="1" smtClean="0"/>
              <a:t>wrong</a:t>
            </a:r>
            <a:r>
              <a:rPr lang="fr-FR" b="1" dirty="0" smtClean="0"/>
              <a:t> </a:t>
            </a:r>
            <a:r>
              <a:rPr lang="fr-FR" b="1" dirty="0" err="1" smtClean="0"/>
              <a:t>assignment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89965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3670"/>
          </a:xfrm>
        </p:spPr>
        <p:txBody>
          <a:bodyPr/>
          <a:lstStyle/>
          <a:p>
            <a:r>
              <a:rPr lang="fr-FR" b="1" dirty="0" smtClean="0"/>
              <a:t>Conclusion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93862" y="5244175"/>
            <a:ext cx="8915400" cy="1369695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Test of </a:t>
            </a:r>
            <a:r>
              <a:rPr lang="fr-FR" dirty="0" err="1" smtClean="0"/>
              <a:t>other</a:t>
            </a:r>
            <a:r>
              <a:rPr lang="fr-FR" dirty="0" smtClean="0"/>
              <a:t> CNN </a:t>
            </a:r>
            <a:r>
              <a:rPr lang="fr-FR" dirty="0" err="1" smtClean="0"/>
              <a:t>models</a:t>
            </a:r>
            <a:endParaRPr lang="fr-FR" dirty="0" smtClean="0"/>
          </a:p>
          <a:p>
            <a:r>
              <a:rPr lang="fr-FR" dirty="0" err="1" smtClean="0"/>
              <a:t>Models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</a:t>
            </a:r>
            <a:r>
              <a:rPr lang="fr-FR" dirty="0" err="1" smtClean="0"/>
              <a:t>GridsearchCv</a:t>
            </a:r>
            <a:endParaRPr lang="fr-FR" dirty="0" smtClean="0"/>
          </a:p>
          <a:p>
            <a:r>
              <a:rPr lang="fr-FR" dirty="0" smtClean="0"/>
              <a:t>Update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higher</a:t>
            </a:r>
            <a:r>
              <a:rPr lang="fr-FR" dirty="0" smtClean="0"/>
              <a:t> </a:t>
            </a:r>
            <a:r>
              <a:rPr lang="fr-FR" dirty="0" err="1" smtClean="0"/>
              <a:t>number</a:t>
            </a:r>
            <a:r>
              <a:rPr lang="fr-FR" dirty="0" smtClean="0"/>
              <a:t> of items</a:t>
            </a:r>
          </a:p>
          <a:p>
            <a:r>
              <a:rPr lang="fr-FR" dirty="0" err="1" smtClean="0"/>
              <a:t>Comparison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supervised</a:t>
            </a:r>
            <a:r>
              <a:rPr lang="fr-FR" dirty="0" smtClean="0"/>
              <a:t> classification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592924" y="4453160"/>
            <a:ext cx="8911687" cy="663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 err="1" smtClean="0"/>
              <a:t>Going</a:t>
            </a:r>
            <a:r>
              <a:rPr lang="fr-FR" b="1" dirty="0" smtClean="0"/>
              <a:t> </a:t>
            </a:r>
            <a:r>
              <a:rPr lang="fr-FR" b="1" dirty="0" err="1" smtClean="0"/>
              <a:t>further</a:t>
            </a:r>
            <a:endParaRPr lang="en-US" b="1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693862" y="1585253"/>
            <a:ext cx="10035076" cy="274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As for </a:t>
            </a:r>
            <a:r>
              <a:rPr lang="fr-FR" dirty="0" err="1" smtClean="0"/>
              <a:t>now</a:t>
            </a:r>
            <a:r>
              <a:rPr lang="fr-FR" dirty="0" smtClean="0"/>
              <a:t>:</a:t>
            </a:r>
          </a:p>
          <a:p>
            <a:pPr lvl="1"/>
            <a:r>
              <a:rPr lang="fr-FR" dirty="0" err="1" smtClean="0"/>
              <a:t>feasibility</a:t>
            </a:r>
            <a:r>
              <a:rPr lang="fr-FR" dirty="0" smtClean="0"/>
              <a:t> of a classification </a:t>
            </a:r>
            <a:r>
              <a:rPr lang="fr-FR" dirty="0" err="1" smtClean="0"/>
              <a:t>engine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r>
              <a:rPr lang="fr-FR" dirty="0" smtClean="0"/>
              <a:t>: </a:t>
            </a:r>
            <a:r>
              <a:rPr lang="fr-FR" b="1" dirty="0" smtClean="0"/>
              <a:t>POSSIBLE </a:t>
            </a:r>
            <a:r>
              <a:rPr lang="fr-FR" dirty="0" smtClean="0"/>
              <a:t>(Best ARI: 0.71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/>
              <a:t>M</a:t>
            </a:r>
            <a:r>
              <a:rPr lang="fr-FR" dirty="0" err="1" smtClean="0"/>
              <a:t>inilm</a:t>
            </a:r>
            <a:r>
              <a:rPr lang="fr-FR" dirty="0" smtClean="0"/>
              <a:t> 													   		   on description + </a:t>
            </a:r>
            <a:r>
              <a:rPr lang="fr-FR" dirty="0" err="1" smtClean="0"/>
              <a:t>prod</a:t>
            </a:r>
            <a:r>
              <a:rPr lang="fr-FR" dirty="0" smtClean="0"/>
              <a:t> </a:t>
            </a:r>
            <a:r>
              <a:rPr lang="fr-FR" dirty="0" err="1" smtClean="0"/>
              <a:t>specifications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Feasibility</a:t>
            </a:r>
            <a:r>
              <a:rPr lang="fr-FR" dirty="0" smtClean="0"/>
              <a:t> of a classification </a:t>
            </a:r>
            <a:r>
              <a:rPr lang="fr-FR" dirty="0" err="1" smtClean="0"/>
              <a:t>with</a:t>
            </a:r>
            <a:r>
              <a:rPr lang="fr-FR" dirty="0" smtClean="0"/>
              <a:t> images: </a:t>
            </a:r>
            <a:r>
              <a:rPr lang="fr-FR" b="1" dirty="0" smtClean="0"/>
              <a:t>NOT POSSIBLE </a:t>
            </a:r>
            <a:r>
              <a:rPr lang="fr-FR" dirty="0" smtClean="0"/>
              <a:t>(Best ARI: 0.45 </a:t>
            </a:r>
            <a:r>
              <a:rPr lang="fr-FR" dirty="0" err="1" smtClean="0"/>
              <a:t>with</a:t>
            </a:r>
            <a:r>
              <a:rPr lang="fr-FR" dirty="0" smtClean="0"/>
              <a:t> InceptionV3)</a:t>
            </a:r>
          </a:p>
          <a:p>
            <a:r>
              <a:rPr lang="fr-FR" dirty="0" smtClean="0"/>
              <a:t>Focus on Transformer-</a:t>
            </a:r>
            <a:r>
              <a:rPr lang="fr-FR" dirty="0" err="1" smtClean="0"/>
              <a:t>based</a:t>
            </a:r>
            <a:r>
              <a:rPr lang="fr-FR" dirty="0" smtClean="0"/>
              <a:t> Sentence and CNN </a:t>
            </a:r>
            <a:r>
              <a:rPr lang="fr-FR" dirty="0" err="1" smtClean="0"/>
              <a:t>algorithms</a:t>
            </a:r>
            <a:r>
              <a:rPr lang="fr-FR" dirty="0" smtClean="0"/>
              <a:t> for best </a:t>
            </a:r>
            <a:r>
              <a:rPr lang="fr-FR" dirty="0" err="1" smtClean="0"/>
              <a:t>results</a:t>
            </a:r>
            <a:endParaRPr lang="fr-FR" dirty="0" smtClean="0"/>
          </a:p>
          <a:p>
            <a:r>
              <a:rPr lang="fr-FR" dirty="0" err="1" smtClean="0"/>
              <a:t>Better</a:t>
            </a:r>
            <a:r>
              <a:rPr lang="fr-FR" dirty="0" smtClean="0"/>
              <a:t> description of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products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lead to </a:t>
            </a:r>
            <a:r>
              <a:rPr lang="fr-FR" dirty="0" err="1" smtClean="0"/>
              <a:t>better</a:t>
            </a:r>
            <a:r>
              <a:rPr lang="fr-FR" dirty="0" smtClean="0"/>
              <a:t> classification in </a:t>
            </a:r>
            <a:r>
              <a:rPr lang="fr-FR" dirty="0" err="1" smtClean="0"/>
              <a:t>text</a:t>
            </a:r>
            <a:endParaRPr lang="fr-FR" dirty="0" smtClean="0"/>
          </a:p>
          <a:p>
            <a:r>
              <a:rPr lang="fr-FR" dirty="0" err="1" smtClean="0"/>
              <a:t>Careful</a:t>
            </a:r>
            <a:r>
              <a:rPr lang="fr-FR" dirty="0" smtClean="0"/>
              <a:t> initial </a:t>
            </a:r>
            <a:r>
              <a:rPr lang="fr-FR" dirty="0" err="1" smtClean="0"/>
              <a:t>categorization</a:t>
            </a:r>
            <a:r>
              <a:rPr lang="fr-FR" dirty="0" smtClean="0"/>
              <a:t> of images by the seller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strongly</a:t>
            </a:r>
            <a:r>
              <a:rPr lang="fr-FR" dirty="0" smtClean="0"/>
              <a:t> </a:t>
            </a:r>
            <a:r>
              <a:rPr lang="fr-FR" dirty="0" err="1" smtClean="0"/>
              <a:t>recommended</a:t>
            </a:r>
            <a:endParaRPr lang="fr-F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4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99865"/>
          </a:xfrm>
        </p:spPr>
        <p:txBody>
          <a:bodyPr/>
          <a:lstStyle/>
          <a:p>
            <a:r>
              <a:rPr lang="fr-FR" b="1" dirty="0" err="1" smtClean="0"/>
              <a:t>Process</a:t>
            </a:r>
            <a:r>
              <a:rPr lang="fr-FR" b="1" dirty="0" smtClean="0"/>
              <a:t> Workflow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Rectangle à coins arrondis 6"/>
          <p:cNvSpPr/>
          <p:nvPr/>
        </p:nvSpPr>
        <p:spPr>
          <a:xfrm>
            <a:off x="2288125" y="2794583"/>
            <a:ext cx="1579000" cy="69431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Text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288125" y="5095639"/>
            <a:ext cx="1579000" cy="69431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Image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492739" y="3912571"/>
            <a:ext cx="1579000" cy="69431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Input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4260644" y="5543550"/>
            <a:ext cx="1579000" cy="69431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CNN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0287000" y="2747634"/>
            <a:ext cx="1809750" cy="302451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Evaluation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Performance</a:t>
            </a:r>
          </a:p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Comparison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8205681" y="3912248"/>
            <a:ext cx="1782449" cy="69431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Kmeans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clustering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4260644" y="4605609"/>
            <a:ext cx="1579000" cy="69431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SIFT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à coins arrondis 20"/>
          <p:cNvSpPr/>
          <p:nvPr/>
        </p:nvSpPr>
        <p:spPr>
          <a:xfrm>
            <a:off x="4260644" y="3227463"/>
            <a:ext cx="1579000" cy="69431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Sentence Transformer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4260644" y="2327004"/>
            <a:ext cx="1579000" cy="69431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Words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Embedding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2288125" y="1654230"/>
            <a:ext cx="1579000" cy="342519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solidFill>
                  <a:schemeClr val="bg1"/>
                </a:solidFill>
              </a:rPr>
              <a:t>Processing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Rectangle à coins arrondis 26"/>
          <p:cNvSpPr/>
          <p:nvPr/>
        </p:nvSpPr>
        <p:spPr>
          <a:xfrm>
            <a:off x="6233163" y="3769816"/>
            <a:ext cx="1579000" cy="97982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PCA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T-SNE</a:t>
            </a:r>
          </a:p>
        </p:txBody>
      </p:sp>
      <p:sp>
        <p:nvSpPr>
          <p:cNvPr id="28" name="Rectangle à coins arrondis 27"/>
          <p:cNvSpPr/>
          <p:nvPr/>
        </p:nvSpPr>
        <p:spPr>
          <a:xfrm>
            <a:off x="6233163" y="1561508"/>
            <a:ext cx="1579000" cy="573352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Dimension </a:t>
            </a:r>
            <a:r>
              <a:rPr lang="fr-FR" b="1" dirty="0" err="1" smtClean="0">
                <a:solidFill>
                  <a:schemeClr val="bg1"/>
                </a:solidFill>
              </a:rPr>
              <a:t>reduction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9" name="Rectangle à coins arrondis 28"/>
          <p:cNvSpPr/>
          <p:nvPr/>
        </p:nvSpPr>
        <p:spPr>
          <a:xfrm>
            <a:off x="8205682" y="1551983"/>
            <a:ext cx="1782449" cy="573352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solidFill>
                  <a:schemeClr val="bg1"/>
                </a:solidFill>
              </a:rPr>
              <a:t>Unsupervised</a:t>
            </a:r>
            <a:r>
              <a:rPr lang="fr-FR" b="1" dirty="0" smtClean="0">
                <a:solidFill>
                  <a:schemeClr val="bg1"/>
                </a:solidFill>
              </a:rPr>
              <a:t> classification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0" name="Rectangle à coins arrondis 29"/>
          <p:cNvSpPr/>
          <p:nvPr/>
        </p:nvSpPr>
        <p:spPr>
          <a:xfrm>
            <a:off x="10381650" y="1654230"/>
            <a:ext cx="1715100" cy="342519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Evaluation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4260644" y="1530124"/>
            <a:ext cx="1579000" cy="573352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solidFill>
                  <a:schemeClr val="bg1"/>
                </a:solidFill>
              </a:rPr>
              <a:t>Feature</a:t>
            </a:r>
            <a:r>
              <a:rPr lang="fr-FR" b="1" dirty="0" smtClean="0">
                <a:solidFill>
                  <a:schemeClr val="bg1"/>
                </a:solidFill>
              </a:rPr>
              <a:t> extraction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3" name="Connecteur droit 32"/>
          <p:cNvCxnSpPr>
            <a:stCxn id="10" idx="2"/>
          </p:cNvCxnSpPr>
          <p:nvPr/>
        </p:nvCxnSpPr>
        <p:spPr>
          <a:xfrm>
            <a:off x="1282239" y="4606881"/>
            <a:ext cx="0" cy="84342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>
            <a:off x="1302054" y="5442794"/>
            <a:ext cx="976546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0" idx="0"/>
          </p:cNvCxnSpPr>
          <p:nvPr/>
        </p:nvCxnSpPr>
        <p:spPr>
          <a:xfrm flipV="1">
            <a:off x="1282239" y="3141738"/>
            <a:ext cx="0" cy="77083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7" idx="1"/>
          </p:cNvCxnSpPr>
          <p:nvPr/>
        </p:nvCxnSpPr>
        <p:spPr>
          <a:xfrm flipH="1">
            <a:off x="1302054" y="3141738"/>
            <a:ext cx="986071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7" idx="3"/>
            <a:endCxn id="22" idx="1"/>
          </p:cNvCxnSpPr>
          <p:nvPr/>
        </p:nvCxnSpPr>
        <p:spPr>
          <a:xfrm flipV="1">
            <a:off x="3867125" y="2674159"/>
            <a:ext cx="393519" cy="46757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7" idx="3"/>
            <a:endCxn id="21" idx="1"/>
          </p:cNvCxnSpPr>
          <p:nvPr/>
        </p:nvCxnSpPr>
        <p:spPr>
          <a:xfrm>
            <a:off x="3867125" y="3141738"/>
            <a:ext cx="393519" cy="43288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>
            <a:stCxn id="9" idx="3"/>
            <a:endCxn id="20" idx="1"/>
          </p:cNvCxnSpPr>
          <p:nvPr/>
        </p:nvCxnSpPr>
        <p:spPr>
          <a:xfrm flipV="1">
            <a:off x="3867125" y="4952764"/>
            <a:ext cx="393519" cy="49003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9" idx="3"/>
            <a:endCxn id="11" idx="1"/>
          </p:cNvCxnSpPr>
          <p:nvPr/>
        </p:nvCxnSpPr>
        <p:spPr>
          <a:xfrm>
            <a:off x="3867125" y="5442794"/>
            <a:ext cx="393519" cy="447911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>
            <a:stCxn id="27" idx="3"/>
            <a:endCxn id="14" idx="1"/>
          </p:cNvCxnSpPr>
          <p:nvPr/>
        </p:nvCxnSpPr>
        <p:spPr>
          <a:xfrm flipV="1">
            <a:off x="7812163" y="4259403"/>
            <a:ext cx="393518" cy="32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stCxn id="14" idx="3"/>
            <a:endCxn id="13" idx="1"/>
          </p:cNvCxnSpPr>
          <p:nvPr/>
        </p:nvCxnSpPr>
        <p:spPr>
          <a:xfrm>
            <a:off x="9988130" y="4259403"/>
            <a:ext cx="298870" cy="48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7" idx="2"/>
          </p:cNvCxnSpPr>
          <p:nvPr/>
        </p:nvCxnSpPr>
        <p:spPr>
          <a:xfrm>
            <a:off x="7022663" y="4749636"/>
            <a:ext cx="0" cy="114106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stCxn id="27" idx="0"/>
          </p:cNvCxnSpPr>
          <p:nvPr/>
        </p:nvCxnSpPr>
        <p:spPr>
          <a:xfrm flipV="1">
            <a:off x="7022663" y="2674159"/>
            <a:ext cx="0" cy="109565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22" idx="3"/>
          </p:cNvCxnSpPr>
          <p:nvPr/>
        </p:nvCxnSpPr>
        <p:spPr>
          <a:xfrm>
            <a:off x="5839644" y="2674159"/>
            <a:ext cx="1183019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11" idx="3"/>
          </p:cNvCxnSpPr>
          <p:nvPr/>
        </p:nvCxnSpPr>
        <p:spPr>
          <a:xfrm>
            <a:off x="5839644" y="5890705"/>
            <a:ext cx="1183019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stCxn id="20" idx="3"/>
          </p:cNvCxnSpPr>
          <p:nvPr/>
        </p:nvCxnSpPr>
        <p:spPr>
          <a:xfrm>
            <a:off x="5839644" y="4952764"/>
            <a:ext cx="1183019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>
            <a:stCxn id="21" idx="3"/>
          </p:cNvCxnSpPr>
          <p:nvPr/>
        </p:nvCxnSpPr>
        <p:spPr>
          <a:xfrm>
            <a:off x="5839644" y="3574618"/>
            <a:ext cx="1183019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3596764" y="244614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YES</a:t>
            </a:r>
            <a:endParaRPr lang="en-US" dirty="0"/>
          </a:p>
        </p:txBody>
      </p:sp>
      <p:sp>
        <p:nvSpPr>
          <p:cNvPr id="77" name="ZoneTexte 76"/>
          <p:cNvSpPr txBox="1"/>
          <p:nvPr/>
        </p:nvSpPr>
        <p:spPr>
          <a:xfrm>
            <a:off x="3593847" y="347713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</a:t>
            </a:r>
            <a:endParaRPr lang="en-US" dirty="0"/>
          </a:p>
        </p:txBody>
      </p:sp>
      <p:sp>
        <p:nvSpPr>
          <p:cNvPr id="78" name="ZoneTexte 77"/>
          <p:cNvSpPr txBox="1"/>
          <p:nvPr/>
        </p:nvSpPr>
        <p:spPr>
          <a:xfrm>
            <a:off x="3596765" y="4768098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YES</a:t>
            </a:r>
            <a:endParaRPr lang="en-US" dirty="0"/>
          </a:p>
        </p:txBody>
      </p:sp>
      <p:sp>
        <p:nvSpPr>
          <p:cNvPr id="79" name="ZoneTexte 78"/>
          <p:cNvSpPr txBox="1"/>
          <p:nvPr/>
        </p:nvSpPr>
        <p:spPr>
          <a:xfrm>
            <a:off x="3599971" y="578994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</a:t>
            </a:r>
            <a:endParaRPr lang="en-US" dirty="0"/>
          </a:p>
        </p:txBody>
      </p:sp>
      <p:sp>
        <p:nvSpPr>
          <p:cNvPr id="39" name="Rectangle à coins arrondis 38"/>
          <p:cNvSpPr/>
          <p:nvPr/>
        </p:nvSpPr>
        <p:spPr>
          <a:xfrm>
            <a:off x="6341962" y="2330874"/>
            <a:ext cx="1388931" cy="69431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Topic </a:t>
            </a:r>
            <a:r>
              <a:rPr lang="fr-FR" dirty="0" err="1" smtClean="0">
                <a:solidFill>
                  <a:schemeClr val="tx1"/>
                </a:solidFill>
              </a:rPr>
              <a:t>Modeling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9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95082"/>
          </a:xfrm>
        </p:spPr>
        <p:txBody>
          <a:bodyPr/>
          <a:lstStyle/>
          <a:p>
            <a:r>
              <a:rPr lang="fr-FR" b="1" dirty="0" err="1" smtClean="0"/>
              <a:t>Text</a:t>
            </a:r>
            <a:r>
              <a:rPr lang="fr-FR" b="1" dirty="0" smtClean="0"/>
              <a:t> </a:t>
            </a:r>
            <a:r>
              <a:rPr lang="fr-FR" b="1" dirty="0" err="1" smtClean="0"/>
              <a:t>Process</a:t>
            </a:r>
            <a:r>
              <a:rPr lang="fr-FR" b="1" dirty="0" smtClean="0"/>
              <a:t> </a:t>
            </a:r>
            <a:r>
              <a:rPr lang="fr-FR" b="1" dirty="0" err="1" smtClean="0"/>
              <a:t>overview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Espace réservé du numéro de diapositive 3"/>
          <p:cNvSpPr txBox="1">
            <a:spLocks/>
          </p:cNvSpPr>
          <p:nvPr/>
        </p:nvSpPr>
        <p:spPr>
          <a:xfrm>
            <a:off x="8590663" y="63080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9954A3-9DFD-4C44-94BA-B95130A3BA1C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6" name="Groupe 5"/>
          <p:cNvGrpSpPr/>
          <p:nvPr/>
        </p:nvGrpSpPr>
        <p:grpSpPr>
          <a:xfrm>
            <a:off x="1638115" y="2548578"/>
            <a:ext cx="3048187" cy="4239086"/>
            <a:chOff x="1993900" y="2036430"/>
            <a:chExt cx="2514600" cy="375570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7" name="Rectangle à coins arrondis 6"/>
            <p:cNvSpPr/>
            <p:nvPr/>
          </p:nvSpPr>
          <p:spPr>
            <a:xfrm>
              <a:off x="1993900" y="2036430"/>
              <a:ext cx="2514600" cy="3755703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2198893" y="2187020"/>
              <a:ext cx="2177888" cy="33539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 smtClean="0"/>
                <a:t>Data </a:t>
              </a:r>
              <a:r>
                <a:rPr lang="fr-FR" b="1" dirty="0" err="1" smtClean="0"/>
                <a:t>Preparation</a:t>
              </a:r>
              <a:endParaRPr lang="fr-FR" b="1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1600" dirty="0" err="1" smtClean="0"/>
                <a:t>Pre-processing</a:t>
              </a:r>
              <a:endParaRPr lang="fr-FR" sz="1600" dirty="0" smtClean="0"/>
            </a:p>
            <a:p>
              <a:pPr>
                <a:lnSpc>
                  <a:spcPct val="150000"/>
                </a:lnSpc>
              </a:pPr>
              <a:r>
                <a:rPr lang="fr-FR" b="1" dirty="0" err="1" smtClean="0"/>
                <a:t>Words</a:t>
              </a:r>
              <a:r>
                <a:rPr lang="fr-FR" b="1" dirty="0" smtClean="0"/>
                <a:t> </a:t>
              </a:r>
              <a:r>
                <a:rPr lang="fr-FR" b="1" dirty="0" err="1" smtClean="0"/>
                <a:t>embedding</a:t>
              </a:r>
              <a:endParaRPr lang="fr-FR" b="1" dirty="0" smtClean="0"/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1600" dirty="0" smtClean="0"/>
                <a:t>Count </a:t>
              </a:r>
              <a:r>
                <a:rPr lang="fr-FR" sz="1600" dirty="0" err="1" smtClean="0"/>
                <a:t>Vectorizer</a:t>
              </a:r>
              <a:endParaRPr lang="fr-FR" sz="1600" dirty="0" smtClean="0"/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1600" dirty="0" err="1" smtClean="0"/>
                <a:t>Hashing</a:t>
              </a:r>
              <a:r>
                <a:rPr lang="fr-FR" sz="1600" dirty="0" smtClean="0"/>
                <a:t> </a:t>
              </a:r>
              <a:r>
                <a:rPr lang="fr-FR" sz="1600" dirty="0" err="1" smtClean="0"/>
                <a:t>Vectorizer</a:t>
              </a:r>
              <a:endParaRPr lang="fr-FR" sz="1600" dirty="0" smtClean="0"/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1600" dirty="0" smtClean="0"/>
                <a:t>Tf-</a:t>
              </a:r>
              <a:r>
                <a:rPr lang="fr-FR" sz="1600" dirty="0" err="1" smtClean="0"/>
                <a:t>idf</a:t>
              </a:r>
              <a:r>
                <a:rPr lang="fr-FR" sz="1600" dirty="0" smtClean="0"/>
                <a:t> </a:t>
              </a:r>
              <a:r>
                <a:rPr lang="fr-FR" sz="1600" dirty="0" err="1" smtClean="0"/>
                <a:t>Vectorizer</a:t>
              </a:r>
              <a:endParaRPr lang="fr-FR" sz="1600" dirty="0" smtClean="0"/>
            </a:p>
            <a:p>
              <a:pPr>
                <a:lnSpc>
                  <a:spcPct val="150000"/>
                </a:lnSpc>
              </a:pPr>
              <a:r>
                <a:rPr lang="fr-FR" b="1" dirty="0" smtClean="0"/>
                <a:t>Sentence Transformer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1400" dirty="0" smtClean="0"/>
                <a:t>USE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1400" dirty="0"/>
                <a:t>P</a:t>
              </a:r>
              <a:r>
                <a:rPr lang="en-US" sz="1400" dirty="0" smtClean="0"/>
                <a:t>araphrase-multilingual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1400" dirty="0" smtClean="0"/>
                <a:t>MPNET</a:t>
              </a:r>
              <a:endParaRPr lang="fr-FR" sz="1400" dirty="0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4988367" y="2715626"/>
            <a:ext cx="3187699" cy="3904978"/>
            <a:chOff x="1993900" y="2036431"/>
            <a:chExt cx="2514600" cy="374947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10" name="Rectangle à coins arrondis 9"/>
            <p:cNvSpPr/>
            <p:nvPr/>
          </p:nvSpPr>
          <p:spPr>
            <a:xfrm>
              <a:off x="1993900" y="2036431"/>
              <a:ext cx="2514600" cy="3749473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2104459" y="2214458"/>
              <a:ext cx="2306032" cy="32802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 err="1" smtClean="0"/>
                <a:t>Dimensionality</a:t>
              </a:r>
              <a:r>
                <a:rPr lang="fr-FR" b="1" dirty="0" smtClean="0"/>
                <a:t> </a:t>
              </a:r>
              <a:r>
                <a:rPr lang="fr-FR" b="1" dirty="0" err="1" smtClean="0"/>
                <a:t>reduction</a:t>
              </a:r>
              <a:endParaRPr lang="fr-FR" b="1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/>
                <a:t>LDA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/>
                <a:t>NMF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/>
                <a:t>PCA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/>
                <a:t>T-SNE</a:t>
              </a:r>
            </a:p>
            <a:p>
              <a:pPr>
                <a:lnSpc>
                  <a:spcPct val="150000"/>
                </a:lnSpc>
              </a:pPr>
              <a:endParaRPr lang="fr-FR" dirty="0" smtClean="0"/>
            </a:p>
            <a:p>
              <a:pPr>
                <a:lnSpc>
                  <a:spcPct val="150000"/>
                </a:lnSpc>
              </a:pPr>
              <a:r>
                <a:rPr lang="fr-FR" b="1" dirty="0" err="1" smtClean="0"/>
                <a:t>Clustering</a:t>
              </a:r>
              <a:endParaRPr lang="fr-FR" b="1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/>
                <a:t>KMeans</a:t>
              </a:r>
              <a:endParaRPr lang="fr-FR" dirty="0" smtClean="0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8422250" y="3296665"/>
            <a:ext cx="3211514" cy="2533855"/>
            <a:chOff x="1993900" y="2036429"/>
            <a:chExt cx="2514600" cy="4528514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13" name="Rectangle à coins arrondis 12"/>
            <p:cNvSpPr/>
            <p:nvPr/>
          </p:nvSpPr>
          <p:spPr>
            <a:xfrm>
              <a:off x="1993900" y="2036429"/>
              <a:ext cx="2514600" cy="4528514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2104459" y="2357252"/>
              <a:ext cx="2306032" cy="38779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 smtClean="0"/>
                <a:t>Model Evaluation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/>
                <a:t>Clusters distribution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/>
                <a:t>Adapted</a:t>
              </a:r>
              <a:r>
                <a:rPr lang="fr-FR" dirty="0" smtClean="0"/>
                <a:t> </a:t>
              </a:r>
              <a:r>
                <a:rPr lang="fr-FR" dirty="0" err="1" smtClean="0"/>
                <a:t>metrics</a:t>
              </a:r>
              <a:endParaRPr lang="fr-F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/>
                <a:t>Methods</a:t>
              </a:r>
              <a:r>
                <a:rPr lang="fr-FR" dirty="0" smtClean="0"/>
                <a:t> </a:t>
              </a:r>
              <a:r>
                <a:rPr lang="fr-FR" dirty="0" err="1" smtClean="0"/>
                <a:t>comparison</a:t>
              </a:r>
              <a:endParaRPr lang="fr-FR" dirty="0" smtClean="0"/>
            </a:p>
          </p:txBody>
        </p:sp>
      </p:grpSp>
      <p:sp>
        <p:nvSpPr>
          <p:cNvPr id="15" name="Ellipse 14"/>
          <p:cNvSpPr/>
          <p:nvPr/>
        </p:nvSpPr>
        <p:spPr>
          <a:xfrm>
            <a:off x="215900" y="4241800"/>
            <a:ext cx="1290197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tx1"/>
                </a:solidFill>
              </a:rPr>
              <a:t>TEXT</a:t>
            </a:r>
            <a:endParaRPr lang="en-US" sz="2800" b="1" dirty="0">
              <a:solidFill>
                <a:schemeClr val="tx1"/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857065" y="3089033"/>
            <a:ext cx="781050" cy="990600"/>
            <a:chOff x="996950" y="2717800"/>
            <a:chExt cx="781050" cy="990600"/>
          </a:xfrm>
        </p:grpSpPr>
        <p:cxnSp>
          <p:nvCxnSpPr>
            <p:cNvPr id="17" name="Connecteur droit 16"/>
            <p:cNvCxnSpPr/>
            <p:nvPr/>
          </p:nvCxnSpPr>
          <p:spPr>
            <a:xfrm flipV="1">
              <a:off x="996950" y="2724308"/>
              <a:ext cx="0" cy="98409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>
              <a:off x="996950" y="2717800"/>
              <a:ext cx="7810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9" name="Diagramme 18"/>
          <p:cNvGraphicFramePr/>
          <p:nvPr>
            <p:extLst>
              <p:ext uri="{D42A27DB-BD31-4B8C-83A1-F6EECF244321}">
                <p14:modId xmlns:p14="http://schemas.microsoft.com/office/powerpoint/2010/main" val="1986098879"/>
              </p:ext>
            </p:extLst>
          </p:nvPr>
        </p:nvGraphicFramePr>
        <p:xfrm>
          <a:off x="1485900" y="1635678"/>
          <a:ext cx="10058400" cy="640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ccolade ouvrante 2"/>
          <p:cNvSpPr/>
          <p:nvPr/>
        </p:nvSpPr>
        <p:spPr>
          <a:xfrm>
            <a:off x="4934794" y="3516926"/>
            <a:ext cx="239445" cy="5627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colade ouvrante 19"/>
          <p:cNvSpPr/>
          <p:nvPr/>
        </p:nvSpPr>
        <p:spPr>
          <a:xfrm>
            <a:off x="4911841" y="4326587"/>
            <a:ext cx="239445" cy="5627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ccolade fermante 20"/>
          <p:cNvSpPr/>
          <p:nvPr/>
        </p:nvSpPr>
        <p:spPr>
          <a:xfrm>
            <a:off x="4384203" y="5540497"/>
            <a:ext cx="274448" cy="9259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ccolade fermante 21"/>
          <p:cNvSpPr/>
          <p:nvPr/>
        </p:nvSpPr>
        <p:spPr>
          <a:xfrm>
            <a:off x="4369217" y="4064000"/>
            <a:ext cx="274448" cy="9259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eur droit 23"/>
          <p:cNvCxnSpPr>
            <a:endCxn id="20" idx="1"/>
          </p:cNvCxnSpPr>
          <p:nvPr/>
        </p:nvCxnSpPr>
        <p:spPr>
          <a:xfrm flipV="1">
            <a:off x="4686302" y="4607941"/>
            <a:ext cx="225539" cy="1395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4658651" y="4519246"/>
            <a:ext cx="1272" cy="7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endCxn id="20" idx="1"/>
          </p:cNvCxnSpPr>
          <p:nvPr/>
        </p:nvCxnSpPr>
        <p:spPr>
          <a:xfrm>
            <a:off x="4658651" y="4519246"/>
            <a:ext cx="253190" cy="88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flipV="1">
            <a:off x="4497244" y="3571954"/>
            <a:ext cx="555797" cy="492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endCxn id="3" idx="1"/>
          </p:cNvCxnSpPr>
          <p:nvPr/>
        </p:nvCxnSpPr>
        <p:spPr>
          <a:xfrm flipV="1">
            <a:off x="4521427" y="3798280"/>
            <a:ext cx="413367" cy="1191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e 49"/>
          <p:cNvGrpSpPr/>
          <p:nvPr/>
        </p:nvGrpSpPr>
        <p:grpSpPr>
          <a:xfrm>
            <a:off x="833535" y="5287677"/>
            <a:ext cx="804580" cy="638338"/>
            <a:chOff x="833535" y="5287677"/>
            <a:chExt cx="804580" cy="638338"/>
          </a:xfrm>
        </p:grpSpPr>
        <p:cxnSp>
          <p:nvCxnSpPr>
            <p:cNvPr id="37" name="Connecteur droit 36"/>
            <p:cNvCxnSpPr/>
            <p:nvPr/>
          </p:nvCxnSpPr>
          <p:spPr>
            <a:xfrm>
              <a:off x="833535" y="5287677"/>
              <a:ext cx="27463" cy="63833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849116" y="5919317"/>
              <a:ext cx="788999" cy="66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977618" y="546789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RAW</a:t>
            </a:r>
            <a:endParaRPr lang="en-US" b="1" dirty="0"/>
          </a:p>
        </p:txBody>
      </p:sp>
      <p:sp>
        <p:nvSpPr>
          <p:cNvPr id="51" name="Accolade fermante 50"/>
          <p:cNvSpPr/>
          <p:nvPr/>
        </p:nvSpPr>
        <p:spPr>
          <a:xfrm>
            <a:off x="6251331" y="4326587"/>
            <a:ext cx="246184" cy="5627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ccolade fermante 51"/>
          <p:cNvSpPr/>
          <p:nvPr/>
        </p:nvSpPr>
        <p:spPr>
          <a:xfrm>
            <a:off x="6582216" y="5921917"/>
            <a:ext cx="205446" cy="3030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cteur droit 53"/>
          <p:cNvCxnSpPr>
            <a:stCxn id="51" idx="1"/>
          </p:cNvCxnSpPr>
          <p:nvPr/>
        </p:nvCxnSpPr>
        <p:spPr>
          <a:xfrm>
            <a:off x="6497515" y="4607941"/>
            <a:ext cx="448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>
            <a:off x="6787662" y="6079187"/>
            <a:ext cx="158261" cy="5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6945923" y="4607941"/>
            <a:ext cx="0" cy="1467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6590171" y="3475113"/>
            <a:ext cx="1250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Topic </a:t>
            </a:r>
          </a:p>
          <a:p>
            <a:pPr algn="ctr"/>
            <a:r>
              <a:rPr lang="fr-FR" dirty="0" err="1" smtClean="0"/>
              <a:t>modeling</a:t>
            </a:r>
            <a:endParaRPr lang="en-US" dirty="0"/>
          </a:p>
        </p:txBody>
      </p:sp>
      <p:sp>
        <p:nvSpPr>
          <p:cNvPr id="38" name="Accolade fermante 37"/>
          <p:cNvSpPr/>
          <p:nvPr/>
        </p:nvSpPr>
        <p:spPr>
          <a:xfrm>
            <a:off x="6241806" y="3516962"/>
            <a:ext cx="246184" cy="5627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5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7368"/>
          </a:xfrm>
        </p:spPr>
        <p:txBody>
          <a:bodyPr/>
          <a:lstStyle/>
          <a:p>
            <a:r>
              <a:rPr lang="fr-FR" b="1" dirty="0" err="1" smtClean="0"/>
              <a:t>Dataset</a:t>
            </a:r>
            <a:r>
              <a:rPr lang="fr-FR" b="1" dirty="0" smtClean="0"/>
              <a:t> </a:t>
            </a:r>
            <a:r>
              <a:rPr lang="fr-FR" b="1" dirty="0" err="1" smtClean="0"/>
              <a:t>overview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6" name="Groupe 15"/>
          <p:cNvGrpSpPr/>
          <p:nvPr/>
        </p:nvGrpSpPr>
        <p:grpSpPr>
          <a:xfrm>
            <a:off x="619237" y="1656215"/>
            <a:ext cx="10737494" cy="1641672"/>
            <a:chOff x="540106" y="2201338"/>
            <a:chExt cx="10737494" cy="1641672"/>
          </a:xfrm>
        </p:grpSpPr>
        <p:grpSp>
          <p:nvGrpSpPr>
            <p:cNvPr id="7" name="Groupe 6"/>
            <p:cNvGrpSpPr/>
            <p:nvPr/>
          </p:nvGrpSpPr>
          <p:grpSpPr>
            <a:xfrm>
              <a:off x="640080" y="2206100"/>
              <a:ext cx="10637520" cy="1375300"/>
              <a:chOff x="640080" y="2206100"/>
              <a:chExt cx="9233187" cy="1177179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 rotWithShape="1">
              <a:blip r:embed="rId2"/>
              <a:srcRect l="20083" t="36222" r="19833" b="36815"/>
              <a:stretch/>
            </p:blipFill>
            <p:spPr>
              <a:xfrm>
                <a:off x="640080" y="2206100"/>
                <a:ext cx="4663440" cy="1177179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 rotWithShape="1">
              <a:blip r:embed="rId3"/>
              <a:srcRect l="26584" t="36223" r="15167" b="36370"/>
              <a:stretch/>
            </p:blipFill>
            <p:spPr>
              <a:xfrm>
                <a:off x="5425440" y="2206100"/>
                <a:ext cx="4447827" cy="1177179"/>
              </a:xfrm>
              <a:prstGeom prst="rect">
                <a:avLst/>
              </a:prstGeom>
            </p:spPr>
          </p:pic>
        </p:grpSp>
        <p:sp>
          <p:nvSpPr>
            <p:cNvPr id="8" name="Rectangle 7"/>
            <p:cNvSpPr/>
            <p:nvPr/>
          </p:nvSpPr>
          <p:spPr>
            <a:xfrm>
              <a:off x="540106" y="3581400"/>
              <a:ext cx="178927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/>
                <a:t>1050 rows × 15 columns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276725" y="2206100"/>
              <a:ext cx="914400" cy="1571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534274" y="2201338"/>
              <a:ext cx="428751" cy="1571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410824" y="2201338"/>
              <a:ext cx="866775" cy="1571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ZoneTexte 2"/>
          <p:cNvSpPr txBox="1"/>
          <p:nvPr/>
        </p:nvSpPr>
        <p:spPr>
          <a:xfrm>
            <a:off x="3636499" y="3562692"/>
            <a:ext cx="49180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Focus on 3 </a:t>
            </a:r>
            <a:r>
              <a:rPr lang="fr-FR" b="1" dirty="0" err="1" smtClean="0"/>
              <a:t>columns</a:t>
            </a:r>
            <a:r>
              <a:rPr lang="fr-FR" b="1" dirty="0" smtClean="0"/>
              <a:t> for </a:t>
            </a:r>
            <a:r>
              <a:rPr lang="fr-FR" b="1" dirty="0" err="1" smtClean="0"/>
              <a:t>text</a:t>
            </a:r>
            <a:r>
              <a:rPr lang="fr-FR" b="1" dirty="0" smtClean="0"/>
              <a:t> </a:t>
            </a:r>
            <a:r>
              <a:rPr lang="fr-FR" b="1" dirty="0" err="1" smtClean="0"/>
              <a:t>processing</a:t>
            </a:r>
            <a:endParaRPr lang="fr-FR" b="1" dirty="0" smtClean="0"/>
          </a:p>
          <a:p>
            <a:endParaRPr lang="fr-FR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Product_category_tree</a:t>
            </a:r>
            <a:r>
              <a:rPr lang="fr-FR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lvl="1"/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Description (</a:t>
            </a:r>
            <a:r>
              <a:rPr lang="fr-FR" dirty="0" err="1" smtClean="0"/>
              <a:t>desc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	</a:t>
            </a:r>
          </a:p>
          <a:p>
            <a:pPr lvl="1"/>
            <a:endParaRPr lang="fr-F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Product_specifications</a:t>
            </a:r>
            <a:endParaRPr lang="fr-FR" dirty="0" smtClean="0"/>
          </a:p>
          <a:p>
            <a:pPr lvl="1"/>
            <a:r>
              <a:rPr lang="fr-FR" dirty="0"/>
              <a:t>	</a:t>
            </a:r>
            <a:r>
              <a:rPr lang="fr-FR" dirty="0" smtClean="0"/>
              <a:t>	(</a:t>
            </a:r>
            <a:r>
              <a:rPr lang="fr-FR" dirty="0" err="1" smtClean="0"/>
              <a:t>prod_spec</a:t>
            </a:r>
            <a:r>
              <a:rPr lang="fr-FR" dirty="0" smtClean="0"/>
              <a:t>)</a:t>
            </a:r>
          </a:p>
          <a:p>
            <a:pPr lvl="1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142393" y="4089025"/>
            <a:ext cx="46827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/>
              <a:t>["Kitchen &amp; Dining &gt;&gt; Lighting &gt;&gt; Bulbs &gt;&gt; BFT Bulbs &gt;&gt; BFT 6 W LED Bulb (White)"]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42393" y="4813898"/>
            <a:ext cx="4900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/>
              <a:t>Key Features of BFT 6 W LED Bulb Pack of 1 </a:t>
            </a:r>
            <a:r>
              <a:rPr lang="en-US" sz="1200" b="1" i="1" dirty="0" err="1"/>
              <a:t>Bulb,BFT</a:t>
            </a:r>
            <a:r>
              <a:rPr lang="en-US" sz="1200" b="1" i="1" dirty="0"/>
              <a:t> 6 W LED Bulb (White) Price: </a:t>
            </a:r>
            <a:r>
              <a:rPr lang="en-US" sz="1200" b="1" i="1" dirty="0" err="1"/>
              <a:t>Rs</a:t>
            </a:r>
            <a:r>
              <a:rPr lang="en-US" sz="1200" b="1" i="1" dirty="0"/>
              <a:t>. 350 Introducing new technology in led lighting LED filament. </a:t>
            </a:r>
            <a:r>
              <a:rPr lang="en-US" sz="1200" b="1" i="1" dirty="0" smtClean="0"/>
              <a:t>Pack </a:t>
            </a:r>
            <a:r>
              <a:rPr lang="en-US" sz="1200" b="1" i="1" dirty="0"/>
              <a:t>of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19181" y="5729551"/>
            <a:ext cx="5007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/>
              <a:t>{"</a:t>
            </a:r>
            <a:r>
              <a:rPr lang="en-US" sz="1200" b="1" i="1" dirty="0" err="1"/>
              <a:t>product_specification</a:t>
            </a:r>
            <a:r>
              <a:rPr lang="en-US" sz="1200" b="1" i="1" dirty="0"/>
              <a:t>"=&gt;[{"key"=&gt;"Brand", "value"=&gt;"BFT"}, {"key"=&gt;"Model Number", "value"=&gt;"BFTCW6"}, {"key"=&gt;"Material", "value"=&gt;"Glass"}, {"key"=&gt;"Bulb Base", "value"=&gt;"B22"}, {"key"=&gt;"Light Color", "value"=&gt;"</a:t>
            </a:r>
            <a:r>
              <a:rPr lang="en-US" sz="1200" b="1" i="1" dirty="0" smtClean="0"/>
              <a:t>White</a:t>
            </a:r>
            <a:endParaRPr lang="en-US" sz="1200" b="1" i="1" dirty="0"/>
          </a:p>
        </p:txBody>
      </p:sp>
      <p:grpSp>
        <p:nvGrpSpPr>
          <p:cNvPr id="20" name="Groupe 19"/>
          <p:cNvGrpSpPr/>
          <p:nvPr/>
        </p:nvGrpSpPr>
        <p:grpSpPr>
          <a:xfrm>
            <a:off x="1343261" y="3696423"/>
            <a:ext cx="2213755" cy="3039538"/>
            <a:chOff x="1260965" y="3370407"/>
            <a:chExt cx="2213755" cy="3039538"/>
          </a:xfrm>
        </p:grpSpPr>
        <p:sp>
          <p:nvSpPr>
            <p:cNvPr id="18" name="Rectangle 17"/>
            <p:cNvSpPr/>
            <p:nvPr/>
          </p:nvSpPr>
          <p:spPr>
            <a:xfrm>
              <a:off x="1306422" y="3414901"/>
              <a:ext cx="2168298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/>
                <a:t>uniq_id</a:t>
              </a:r>
              <a:endParaRPr lang="en-US" sz="1200" dirty="0"/>
            </a:p>
            <a:p>
              <a:r>
                <a:rPr lang="en-US" sz="1200" dirty="0" err="1"/>
                <a:t>crawl_timestamp</a:t>
              </a:r>
              <a:endParaRPr lang="en-US" sz="1200" dirty="0"/>
            </a:p>
            <a:p>
              <a:r>
                <a:rPr lang="en-US" sz="1200" dirty="0" err="1"/>
                <a:t>product_url</a:t>
              </a:r>
              <a:endParaRPr lang="en-US" sz="1200" dirty="0"/>
            </a:p>
            <a:p>
              <a:r>
                <a:rPr lang="en-US" sz="1200" dirty="0" err="1"/>
                <a:t>product_name</a:t>
              </a:r>
              <a:endParaRPr lang="en-US" sz="1200" dirty="0"/>
            </a:p>
            <a:p>
              <a:r>
                <a:rPr lang="en-US" sz="1200" b="1" dirty="0" err="1">
                  <a:solidFill>
                    <a:srgbClr val="FF0000"/>
                  </a:solidFill>
                </a:rPr>
                <a:t>product_category_tree</a:t>
              </a:r>
              <a:endParaRPr lang="en-US" sz="1200" b="1" dirty="0">
                <a:solidFill>
                  <a:srgbClr val="FF0000"/>
                </a:solidFill>
              </a:endParaRPr>
            </a:p>
            <a:p>
              <a:r>
                <a:rPr lang="en-US" sz="1200" dirty="0" err="1"/>
                <a:t>pid</a:t>
              </a:r>
              <a:endParaRPr lang="en-US" sz="1200" dirty="0"/>
            </a:p>
            <a:p>
              <a:r>
                <a:rPr lang="en-US" sz="1200" dirty="0" err="1"/>
                <a:t>retail_price</a:t>
              </a:r>
              <a:endParaRPr lang="en-US" sz="1200" dirty="0"/>
            </a:p>
            <a:p>
              <a:r>
                <a:rPr lang="en-US" sz="1200" dirty="0" err="1"/>
                <a:t>discounted_price</a:t>
              </a:r>
              <a:endParaRPr lang="en-US" sz="1200" dirty="0"/>
            </a:p>
            <a:p>
              <a:r>
                <a:rPr lang="en-US" sz="1200" dirty="0"/>
                <a:t>image</a:t>
              </a:r>
            </a:p>
            <a:p>
              <a:r>
                <a:rPr lang="en-US" sz="1200" dirty="0" err="1"/>
                <a:t>is_FK_Advantage_product</a:t>
              </a:r>
              <a:endParaRPr lang="en-US" sz="1200" dirty="0"/>
            </a:p>
            <a:p>
              <a:r>
                <a:rPr lang="en-US" sz="1200" b="1" dirty="0">
                  <a:solidFill>
                    <a:srgbClr val="FF0000"/>
                  </a:solidFill>
                </a:rPr>
                <a:t>description</a:t>
              </a:r>
            </a:p>
            <a:p>
              <a:r>
                <a:rPr lang="en-US" sz="1200" dirty="0" err="1"/>
                <a:t>product_rating</a:t>
              </a:r>
              <a:endParaRPr lang="en-US" sz="1200" dirty="0"/>
            </a:p>
            <a:p>
              <a:r>
                <a:rPr lang="en-US" sz="1200" dirty="0" err="1"/>
                <a:t>overall_rating</a:t>
              </a:r>
              <a:endParaRPr lang="en-US" sz="1200" dirty="0"/>
            </a:p>
            <a:p>
              <a:r>
                <a:rPr lang="en-US" sz="1200" dirty="0"/>
                <a:t>brand</a:t>
              </a:r>
            </a:p>
            <a:p>
              <a:r>
                <a:rPr lang="en-US" sz="1200" b="1" dirty="0" err="1">
                  <a:solidFill>
                    <a:srgbClr val="FF0000"/>
                  </a:solidFill>
                </a:rPr>
                <a:t>product_specifications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Rectangle à coins arrondis 18"/>
            <p:cNvSpPr/>
            <p:nvPr/>
          </p:nvSpPr>
          <p:spPr>
            <a:xfrm>
              <a:off x="1260965" y="3370407"/>
              <a:ext cx="2213755" cy="303953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1" name="ZoneTexte 20"/>
          <p:cNvSpPr txBox="1"/>
          <p:nvPr/>
        </p:nvSpPr>
        <p:spPr>
          <a:xfrm>
            <a:off x="1632446" y="3390458"/>
            <a:ext cx="1635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u="sng" dirty="0" err="1" smtClean="0"/>
              <a:t>Dataset</a:t>
            </a:r>
            <a:r>
              <a:rPr lang="fr-FR" sz="1400" b="1" i="1" u="sng" dirty="0" smtClean="0"/>
              <a:t> </a:t>
            </a:r>
            <a:r>
              <a:rPr lang="fr-FR" sz="1400" b="1" i="1" u="sng" dirty="0" err="1" smtClean="0"/>
              <a:t>columns</a:t>
            </a:r>
            <a:endParaRPr lang="en-US" sz="1400" b="1" i="1" u="sng" dirty="0"/>
          </a:p>
        </p:txBody>
      </p:sp>
      <p:sp>
        <p:nvSpPr>
          <p:cNvPr id="13" name="ZoneTexte 12"/>
          <p:cNvSpPr txBox="1"/>
          <p:nvPr/>
        </p:nvSpPr>
        <p:spPr>
          <a:xfrm>
            <a:off x="3851545" y="526350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+</a:t>
            </a:r>
            <a:endParaRPr lang="en-US" sz="24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4026877" y="5826264"/>
            <a:ext cx="703385" cy="873688"/>
            <a:chOff x="4026877" y="5729551"/>
            <a:chExt cx="703385" cy="873688"/>
          </a:xfrm>
        </p:grpSpPr>
        <p:cxnSp>
          <p:nvCxnSpPr>
            <p:cNvPr id="22" name="Connecteur droit 21"/>
            <p:cNvCxnSpPr/>
            <p:nvPr/>
          </p:nvCxnSpPr>
          <p:spPr>
            <a:xfrm>
              <a:off x="4026877" y="5729551"/>
              <a:ext cx="17585" cy="8736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>
              <a:off x="4036051" y="6603239"/>
              <a:ext cx="6942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/>
          <p:cNvSpPr txBox="1"/>
          <p:nvPr/>
        </p:nvSpPr>
        <p:spPr>
          <a:xfrm>
            <a:off x="5047451" y="6515286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/>
              <a:t>desc_spec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93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52239"/>
          </a:xfrm>
        </p:spPr>
        <p:txBody>
          <a:bodyPr/>
          <a:lstStyle/>
          <a:p>
            <a:r>
              <a:rPr lang="fr-FR" b="1" dirty="0" smtClean="0"/>
              <a:t>Product </a:t>
            </a:r>
            <a:r>
              <a:rPr lang="fr-FR" b="1" dirty="0" err="1" smtClean="0"/>
              <a:t>categories</a:t>
            </a:r>
            <a:endParaRPr lang="en-US" b="1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1015450" y="5722664"/>
            <a:ext cx="4522304" cy="919699"/>
          </a:xfrm>
        </p:spPr>
        <p:txBody>
          <a:bodyPr>
            <a:normAutofit/>
          </a:bodyPr>
          <a:lstStyle/>
          <a:p>
            <a:r>
              <a:rPr lang="fr-FR" b="1" dirty="0" smtClean="0"/>
              <a:t>7 </a:t>
            </a:r>
            <a:r>
              <a:rPr lang="fr-FR" b="1" dirty="0" err="1" smtClean="0"/>
              <a:t>categories</a:t>
            </a:r>
            <a:r>
              <a:rPr lang="fr-FR" b="1" dirty="0" smtClean="0"/>
              <a:t> </a:t>
            </a:r>
            <a:r>
              <a:rPr lang="fr-FR" b="1" dirty="0" err="1" smtClean="0"/>
              <a:t>Level</a:t>
            </a:r>
            <a:r>
              <a:rPr lang="fr-FR" b="1" dirty="0" smtClean="0"/>
              <a:t> 1: </a:t>
            </a:r>
            <a:r>
              <a:rPr lang="fr-FR" dirty="0" smtClean="0"/>
              <a:t>150 </a:t>
            </a:r>
            <a:r>
              <a:rPr lang="fr-FR" dirty="0" err="1" smtClean="0"/>
              <a:t>products</a:t>
            </a:r>
            <a:endParaRPr lang="fr-FR" dirty="0" smtClean="0"/>
          </a:p>
          <a:p>
            <a:r>
              <a:rPr lang="fr-FR" dirty="0" err="1" smtClean="0"/>
              <a:t>Homogeneous</a:t>
            </a:r>
            <a:r>
              <a:rPr lang="fr-FR" dirty="0" smtClean="0"/>
              <a:t> distribution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96" y="2260607"/>
            <a:ext cx="4870422" cy="335120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0" y="2311191"/>
            <a:ext cx="4733234" cy="33006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579" y="1588307"/>
            <a:ext cx="9486198" cy="292633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1126070" y="1817424"/>
            <a:ext cx="2150532" cy="47334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3335870" y="1817424"/>
            <a:ext cx="1193799" cy="47334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4529669" y="2219459"/>
            <a:ext cx="2235198" cy="7523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3651" y="6105429"/>
            <a:ext cx="533401" cy="53693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240" y="6110928"/>
            <a:ext cx="497514" cy="531435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1140157" y="1481274"/>
            <a:ext cx="1946956" cy="4595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3290689" y="1504827"/>
            <a:ext cx="1157486" cy="4360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529669" y="1880940"/>
            <a:ext cx="1937806" cy="3385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2248604" y="2021549"/>
            <a:ext cx="25734" cy="3625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ce réservé du contenu 7"/>
          <p:cNvSpPr txBox="1">
            <a:spLocks/>
          </p:cNvSpPr>
          <p:nvPr/>
        </p:nvSpPr>
        <p:spPr>
          <a:xfrm>
            <a:off x="6844748" y="5722663"/>
            <a:ext cx="4522304" cy="537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62 </a:t>
            </a:r>
            <a:r>
              <a:rPr lang="fr-FR" b="1" dirty="0" err="1"/>
              <a:t>categories</a:t>
            </a:r>
            <a:r>
              <a:rPr lang="fr-FR" b="1" dirty="0"/>
              <a:t> </a:t>
            </a:r>
            <a:r>
              <a:rPr lang="fr-FR" b="1" dirty="0" err="1"/>
              <a:t>Level</a:t>
            </a:r>
            <a:r>
              <a:rPr lang="fr-FR" b="1" dirty="0"/>
              <a:t> 2</a:t>
            </a:r>
            <a:r>
              <a:rPr lang="fr-FR" dirty="0"/>
              <a:t>: x </a:t>
            </a:r>
            <a:r>
              <a:rPr lang="fr-FR" dirty="0" err="1"/>
              <a:t>products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5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Text</a:t>
            </a:r>
            <a:r>
              <a:rPr lang="fr-FR" b="1" dirty="0" smtClean="0"/>
              <a:t> </a:t>
            </a:r>
            <a:r>
              <a:rPr lang="fr-FR" b="1" dirty="0" err="1" smtClean="0"/>
              <a:t>Preprocessing</a:t>
            </a:r>
            <a:r>
              <a:rPr lang="fr-FR" b="1" dirty="0" smtClean="0"/>
              <a:t>*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Rectangle à coins arrondis 12"/>
          <p:cNvSpPr/>
          <p:nvPr/>
        </p:nvSpPr>
        <p:spPr>
          <a:xfrm>
            <a:off x="1151790" y="1578330"/>
            <a:ext cx="10352821" cy="363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/>
              <a:t>Original </a:t>
            </a:r>
            <a:r>
              <a:rPr lang="fr-FR" b="1" dirty="0" err="1" smtClean="0"/>
              <a:t>Text</a:t>
            </a:r>
            <a:r>
              <a:rPr lang="fr-FR" b="1" dirty="0" smtClean="0"/>
              <a:t> Exemple</a:t>
            </a:r>
            <a:endParaRPr lang="en-US" b="1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1151787" y="6011119"/>
            <a:ext cx="10352819" cy="3516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err="1" smtClean="0"/>
              <a:t>Lemmatization</a:t>
            </a:r>
            <a:r>
              <a:rPr lang="fr-FR" b="1" dirty="0" smtClean="0"/>
              <a:t> - </a:t>
            </a:r>
            <a:r>
              <a:rPr lang="en-US" sz="1200" dirty="0"/>
              <a:t>process of grouping together the inflected forms of a word so they can be </a:t>
            </a:r>
            <a:r>
              <a:rPr lang="en-US" sz="1200" dirty="0" err="1"/>
              <a:t>analysed</a:t>
            </a:r>
            <a:r>
              <a:rPr lang="en-US" sz="1200" dirty="0"/>
              <a:t> as a single item</a:t>
            </a:r>
            <a:endParaRPr lang="en-US" sz="1200" b="1" dirty="0"/>
          </a:p>
        </p:txBody>
      </p:sp>
      <p:sp>
        <p:nvSpPr>
          <p:cNvPr id="15" name="Rectangle à coins arrondis 14"/>
          <p:cNvSpPr/>
          <p:nvPr/>
        </p:nvSpPr>
        <p:spPr>
          <a:xfrm>
            <a:off x="1151790" y="2336772"/>
            <a:ext cx="10352821" cy="3516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err="1" smtClean="0"/>
              <a:t>Tokenization</a:t>
            </a:r>
            <a:r>
              <a:rPr lang="fr-FR" b="1" dirty="0" smtClean="0"/>
              <a:t> - </a:t>
            </a:r>
            <a:r>
              <a:rPr lang="en-US" sz="1200" dirty="0"/>
              <a:t>Split of text into lexical units</a:t>
            </a:r>
            <a:endParaRPr lang="en-US" sz="1400" b="1" dirty="0"/>
          </a:p>
        </p:txBody>
      </p:sp>
      <p:sp>
        <p:nvSpPr>
          <p:cNvPr id="16" name="Rectangle à coins arrondis 15"/>
          <p:cNvSpPr/>
          <p:nvPr/>
        </p:nvSpPr>
        <p:spPr>
          <a:xfrm>
            <a:off x="1151790" y="3083443"/>
            <a:ext cx="10352820" cy="3516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case conversion</a:t>
            </a:r>
            <a:endParaRPr lang="en-US" b="1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1151790" y="3815407"/>
            <a:ext cx="10352820" cy="3516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err="1" smtClean="0"/>
              <a:t>Punctuation</a:t>
            </a:r>
            <a:r>
              <a:rPr lang="fr-FR" b="1" dirty="0" smtClean="0"/>
              <a:t> </a:t>
            </a:r>
            <a:r>
              <a:rPr lang="fr-FR" b="1" dirty="0" err="1" smtClean="0"/>
              <a:t>removal</a:t>
            </a:r>
            <a:endParaRPr lang="en-US" b="1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1151790" y="4549056"/>
            <a:ext cx="10352819" cy="3516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/>
              <a:t>Non-</a:t>
            </a:r>
            <a:r>
              <a:rPr lang="fr-FR" b="1" dirty="0" err="1" smtClean="0"/>
              <a:t>alphabetic</a:t>
            </a:r>
            <a:r>
              <a:rPr lang="fr-FR" b="1" dirty="0" smtClean="0"/>
              <a:t> </a:t>
            </a:r>
            <a:r>
              <a:rPr lang="fr-FR" b="1" dirty="0" err="1" smtClean="0"/>
              <a:t>characters</a:t>
            </a:r>
            <a:r>
              <a:rPr lang="fr-FR" b="1" dirty="0" smtClean="0"/>
              <a:t> </a:t>
            </a:r>
            <a:r>
              <a:rPr lang="fr-FR" b="1" dirty="0" err="1" smtClean="0"/>
              <a:t>removal</a:t>
            </a:r>
            <a:endParaRPr lang="en-US" b="1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1151788" y="5281082"/>
            <a:ext cx="10352819" cy="3516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err="1" smtClean="0"/>
              <a:t>Stopwords</a:t>
            </a:r>
            <a:r>
              <a:rPr lang="fr-FR" b="1" dirty="0" smtClean="0"/>
              <a:t> </a:t>
            </a:r>
            <a:r>
              <a:rPr lang="fr-FR" b="1" dirty="0" err="1" smtClean="0"/>
              <a:t>removal</a:t>
            </a:r>
            <a:endParaRPr lang="en-US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151791" y="1978447"/>
            <a:ext cx="10352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Key Features of </a:t>
            </a:r>
            <a:r>
              <a:rPr lang="en-US" sz="1400" dirty="0" err="1"/>
              <a:t>Eurospa</a:t>
            </a:r>
            <a:r>
              <a:rPr lang="en-US" sz="1400" dirty="0"/>
              <a:t> Cotton Terry Face </a:t>
            </a:r>
            <a:r>
              <a:rPr lang="en-US" sz="1400" dirty="0" smtClean="0"/>
              <a:t>Towels </a:t>
            </a:r>
            <a:r>
              <a:rPr lang="en-US" sz="1400" dirty="0"/>
              <a:t>Set Size: small Height: 9 inch GSM: </a:t>
            </a:r>
            <a:r>
              <a:rPr lang="en-US" sz="1400" dirty="0" smtClean="0"/>
              <a:t>360,</a:t>
            </a:r>
            <a:endParaRPr lang="en-US" sz="1400" dirty="0"/>
          </a:p>
        </p:txBody>
      </p:sp>
      <p:sp>
        <p:nvSpPr>
          <p:cNvPr id="24" name="ZoneTexte 23"/>
          <p:cNvSpPr txBox="1"/>
          <p:nvPr/>
        </p:nvSpPr>
        <p:spPr>
          <a:xfrm>
            <a:off x="1151792" y="2733826"/>
            <a:ext cx="10576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'</a:t>
            </a:r>
            <a:r>
              <a:rPr lang="en-US" sz="1400" b="1" dirty="0">
                <a:solidFill>
                  <a:srgbClr val="00B0F0"/>
                </a:solidFill>
              </a:rPr>
              <a:t>K</a:t>
            </a:r>
            <a:r>
              <a:rPr lang="en-US" sz="1400" dirty="0"/>
              <a:t>ey', '</a:t>
            </a:r>
            <a:r>
              <a:rPr lang="en-US" sz="1400" b="1" dirty="0">
                <a:solidFill>
                  <a:srgbClr val="00B0F0"/>
                </a:solidFill>
              </a:rPr>
              <a:t>F</a:t>
            </a:r>
            <a:r>
              <a:rPr lang="en-US" sz="1400" dirty="0"/>
              <a:t>eatures', 'of', '</a:t>
            </a:r>
            <a:r>
              <a:rPr lang="en-US" sz="1400" b="1" dirty="0" err="1">
                <a:solidFill>
                  <a:srgbClr val="00B0F0"/>
                </a:solidFill>
              </a:rPr>
              <a:t>E</a:t>
            </a:r>
            <a:r>
              <a:rPr lang="en-US" sz="1400" dirty="0" err="1"/>
              <a:t>urospa</a:t>
            </a:r>
            <a:r>
              <a:rPr lang="en-US" sz="1400" dirty="0"/>
              <a:t>', '</a:t>
            </a:r>
            <a:r>
              <a:rPr lang="en-US" sz="1400" b="1" dirty="0">
                <a:solidFill>
                  <a:srgbClr val="00B0F0"/>
                </a:solidFill>
              </a:rPr>
              <a:t>C</a:t>
            </a:r>
            <a:r>
              <a:rPr lang="en-US" sz="1400" dirty="0"/>
              <a:t>otton', '</a:t>
            </a:r>
            <a:r>
              <a:rPr lang="en-US" sz="1400" b="1" dirty="0">
                <a:solidFill>
                  <a:srgbClr val="00B0F0"/>
                </a:solidFill>
              </a:rPr>
              <a:t>T</a:t>
            </a:r>
            <a:r>
              <a:rPr lang="en-US" sz="1400" dirty="0"/>
              <a:t>erry', '</a:t>
            </a:r>
            <a:r>
              <a:rPr lang="en-US" sz="1400" b="1" dirty="0">
                <a:solidFill>
                  <a:srgbClr val="00B0F0"/>
                </a:solidFill>
              </a:rPr>
              <a:t>F</a:t>
            </a:r>
            <a:r>
              <a:rPr lang="en-US" sz="1400" dirty="0"/>
              <a:t>ace', </a:t>
            </a:r>
            <a:r>
              <a:rPr lang="en-US" sz="1400" dirty="0" smtClean="0"/>
              <a:t>'</a:t>
            </a:r>
            <a:r>
              <a:rPr lang="en-US" sz="1400" b="1" dirty="0" smtClean="0">
                <a:solidFill>
                  <a:srgbClr val="00B0F0"/>
                </a:solidFill>
              </a:rPr>
              <a:t>T</a:t>
            </a:r>
            <a:r>
              <a:rPr lang="en-US" sz="1400" dirty="0" smtClean="0"/>
              <a:t>owels', </a:t>
            </a:r>
            <a:r>
              <a:rPr lang="en-US" sz="1400" dirty="0"/>
              <a:t>'</a:t>
            </a:r>
            <a:r>
              <a:rPr lang="en-US" sz="1400" b="1" dirty="0">
                <a:solidFill>
                  <a:srgbClr val="00B0F0"/>
                </a:solidFill>
              </a:rPr>
              <a:t>S</a:t>
            </a:r>
            <a:r>
              <a:rPr lang="en-US" sz="1400" dirty="0"/>
              <a:t>et', '</a:t>
            </a:r>
            <a:r>
              <a:rPr lang="en-US" sz="1400" b="1" dirty="0">
                <a:solidFill>
                  <a:srgbClr val="00B0F0"/>
                </a:solidFill>
              </a:rPr>
              <a:t>S</a:t>
            </a:r>
            <a:r>
              <a:rPr lang="en-US" sz="1400" dirty="0"/>
              <a:t>ize', ':', 'small', '</a:t>
            </a:r>
            <a:r>
              <a:rPr lang="en-US" sz="1400" b="1" dirty="0">
                <a:solidFill>
                  <a:srgbClr val="00B0F0"/>
                </a:solidFill>
              </a:rPr>
              <a:t>H</a:t>
            </a:r>
            <a:r>
              <a:rPr lang="en-US" sz="1400" dirty="0"/>
              <a:t>eight', ':', '9', </a:t>
            </a:r>
            <a:r>
              <a:rPr lang="en-US" sz="1400" dirty="0" smtClean="0"/>
              <a:t>'inch</a:t>
            </a:r>
            <a:r>
              <a:rPr lang="en-US" sz="1400" dirty="0"/>
              <a:t>', '</a:t>
            </a:r>
            <a:r>
              <a:rPr lang="en-US" sz="1400" b="1" dirty="0">
                <a:solidFill>
                  <a:srgbClr val="00B0F0"/>
                </a:solidFill>
              </a:rPr>
              <a:t>GSM</a:t>
            </a:r>
            <a:r>
              <a:rPr lang="en-US" sz="1400" dirty="0"/>
              <a:t>', ':', '360', </a:t>
            </a:r>
            <a:r>
              <a:rPr lang="en-US" sz="1400" dirty="0" smtClean="0"/>
              <a:t>','</a:t>
            </a:r>
            <a:endParaRPr lang="en-US" sz="1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1151790" y="3471434"/>
            <a:ext cx="1041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'key', 'features', 'of', '</a:t>
            </a:r>
            <a:r>
              <a:rPr lang="en-US" sz="1400" dirty="0" err="1"/>
              <a:t>eurospa</a:t>
            </a:r>
            <a:r>
              <a:rPr lang="en-US" sz="1400" dirty="0"/>
              <a:t>', 'cotton', 'terry', 'face', </a:t>
            </a:r>
            <a:r>
              <a:rPr lang="en-US" sz="1400" dirty="0" smtClean="0"/>
              <a:t>'towels', </a:t>
            </a:r>
            <a:r>
              <a:rPr lang="en-US" sz="1400" dirty="0"/>
              <a:t>'set', 'size', </a:t>
            </a:r>
            <a:r>
              <a:rPr lang="en-US" sz="1400" b="1" dirty="0">
                <a:solidFill>
                  <a:srgbClr val="00B0F0"/>
                </a:solidFill>
              </a:rPr>
              <a:t>':'</a:t>
            </a:r>
            <a:r>
              <a:rPr lang="en-US" sz="1400" dirty="0"/>
              <a:t>, 'small', 'height', </a:t>
            </a:r>
            <a:r>
              <a:rPr lang="en-US" sz="1400" b="1" dirty="0">
                <a:solidFill>
                  <a:srgbClr val="00B0F0"/>
                </a:solidFill>
              </a:rPr>
              <a:t>':'</a:t>
            </a:r>
            <a:r>
              <a:rPr lang="en-US" sz="1400" dirty="0"/>
              <a:t>, '9', 'inch', '</a:t>
            </a:r>
            <a:r>
              <a:rPr lang="en-US" sz="1400" dirty="0" err="1"/>
              <a:t>gsm</a:t>
            </a:r>
            <a:r>
              <a:rPr lang="en-US" sz="1400" dirty="0"/>
              <a:t>', </a:t>
            </a:r>
            <a:r>
              <a:rPr lang="en-US" sz="1400" b="1" dirty="0">
                <a:solidFill>
                  <a:srgbClr val="00B0F0"/>
                </a:solidFill>
              </a:rPr>
              <a:t>':'</a:t>
            </a:r>
            <a:r>
              <a:rPr lang="en-US" sz="1400" dirty="0"/>
              <a:t>, '360', </a:t>
            </a:r>
            <a:r>
              <a:rPr lang="en-US" sz="1400" b="1" dirty="0" smtClean="0">
                <a:solidFill>
                  <a:srgbClr val="00B0F0"/>
                </a:solidFill>
              </a:rPr>
              <a:t>','</a:t>
            </a:r>
            <a:endParaRPr lang="en-US" sz="1400" b="1" dirty="0">
              <a:solidFill>
                <a:srgbClr val="00B0F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151789" y="4209052"/>
            <a:ext cx="10352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'key', 'features', 'of', '</a:t>
            </a:r>
            <a:r>
              <a:rPr lang="en-US" sz="1400" dirty="0" err="1"/>
              <a:t>eurospa</a:t>
            </a:r>
            <a:r>
              <a:rPr lang="en-US" sz="1400" dirty="0"/>
              <a:t>', 'cotton', 'terry', 'face', </a:t>
            </a:r>
            <a:r>
              <a:rPr lang="en-US" sz="1400" dirty="0" smtClean="0"/>
              <a:t>'towels', </a:t>
            </a:r>
            <a:r>
              <a:rPr lang="en-US" sz="1400" dirty="0"/>
              <a:t>'set', 'size', '', 'small', 'height', '', </a:t>
            </a:r>
            <a:r>
              <a:rPr lang="en-US" sz="1400" b="1" dirty="0">
                <a:solidFill>
                  <a:srgbClr val="00B0F0"/>
                </a:solidFill>
              </a:rPr>
              <a:t>'9'</a:t>
            </a:r>
            <a:r>
              <a:rPr lang="en-US" sz="1400" dirty="0"/>
              <a:t>, 'inch', '</a:t>
            </a:r>
            <a:r>
              <a:rPr lang="en-US" sz="1400" dirty="0" err="1"/>
              <a:t>gsm</a:t>
            </a:r>
            <a:r>
              <a:rPr lang="en-US" sz="1400" dirty="0"/>
              <a:t>', '', </a:t>
            </a:r>
            <a:r>
              <a:rPr lang="en-US" sz="1400" b="1" dirty="0">
                <a:solidFill>
                  <a:srgbClr val="00B0F0"/>
                </a:solidFill>
              </a:rPr>
              <a:t>'360'</a:t>
            </a:r>
            <a:r>
              <a:rPr lang="en-US" sz="1400" dirty="0"/>
              <a:t>, </a:t>
            </a:r>
            <a:r>
              <a:rPr lang="en-US" sz="1400" b="1" dirty="0" smtClean="0">
                <a:solidFill>
                  <a:srgbClr val="00B0F0"/>
                </a:solidFill>
              </a:rPr>
              <a:t>''</a:t>
            </a:r>
            <a:endParaRPr lang="en-US" sz="1400" b="1" dirty="0">
              <a:solidFill>
                <a:srgbClr val="00B0F0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1151788" y="4936438"/>
            <a:ext cx="10352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'key', 'features', '</a:t>
            </a:r>
            <a:r>
              <a:rPr lang="en-US" sz="1400" b="1" dirty="0">
                <a:solidFill>
                  <a:srgbClr val="00B0F0"/>
                </a:solidFill>
              </a:rPr>
              <a:t>of</a:t>
            </a:r>
            <a:r>
              <a:rPr lang="en-US" sz="1400" dirty="0"/>
              <a:t>', '</a:t>
            </a:r>
            <a:r>
              <a:rPr lang="en-US" sz="1400" dirty="0" err="1"/>
              <a:t>eurospa</a:t>
            </a:r>
            <a:r>
              <a:rPr lang="en-US" sz="1400" dirty="0"/>
              <a:t>', 'cotton', 'terry', 'face', </a:t>
            </a:r>
            <a:r>
              <a:rPr lang="en-US" sz="1400" dirty="0" smtClean="0"/>
              <a:t>'towels', </a:t>
            </a:r>
            <a:r>
              <a:rPr lang="en-US" sz="1400" dirty="0"/>
              <a:t>'set', 'size', 'small', 'height', 'inch', '</a:t>
            </a:r>
            <a:r>
              <a:rPr lang="en-US" sz="1400" dirty="0" err="1"/>
              <a:t>gsm</a:t>
            </a:r>
            <a:r>
              <a:rPr lang="en-US" sz="1400" dirty="0" smtClean="0"/>
              <a:t>'</a:t>
            </a:r>
            <a:endParaRPr lang="en-US" sz="1400" dirty="0"/>
          </a:p>
        </p:txBody>
      </p:sp>
      <p:sp>
        <p:nvSpPr>
          <p:cNvPr id="30" name="ZoneTexte 29"/>
          <p:cNvSpPr txBox="1"/>
          <p:nvPr/>
        </p:nvSpPr>
        <p:spPr>
          <a:xfrm>
            <a:off x="1151787" y="5672753"/>
            <a:ext cx="841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'key', 'features', '</a:t>
            </a:r>
            <a:r>
              <a:rPr lang="en-US" sz="1400" dirty="0" err="1"/>
              <a:t>eurospa</a:t>
            </a:r>
            <a:r>
              <a:rPr lang="en-US" sz="1400" dirty="0"/>
              <a:t>', 'cotton', 'terry', 'face', </a:t>
            </a:r>
            <a:r>
              <a:rPr lang="en-US" sz="1400" dirty="0" smtClean="0"/>
              <a:t>'towel</a:t>
            </a:r>
            <a:r>
              <a:rPr lang="en-US" sz="1400" b="1" dirty="0" smtClean="0">
                <a:solidFill>
                  <a:srgbClr val="00B0F0"/>
                </a:solidFill>
              </a:rPr>
              <a:t>s</a:t>
            </a:r>
            <a:r>
              <a:rPr lang="en-US" sz="1400" dirty="0" smtClean="0"/>
              <a:t>', </a:t>
            </a:r>
            <a:r>
              <a:rPr lang="en-US" sz="1400" dirty="0"/>
              <a:t>'set', 'size', 'small', 'height', 'inch', '</a:t>
            </a:r>
            <a:r>
              <a:rPr lang="en-US" sz="1400" dirty="0" err="1"/>
              <a:t>gsm</a:t>
            </a:r>
            <a:r>
              <a:rPr lang="en-US" sz="1400" dirty="0"/>
              <a:t>'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1125998" y="6393400"/>
            <a:ext cx="8343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'key', 'feature', '</a:t>
            </a:r>
            <a:r>
              <a:rPr lang="en-US" sz="1400" dirty="0" err="1"/>
              <a:t>eurospa</a:t>
            </a:r>
            <a:r>
              <a:rPr lang="en-US" sz="1400" dirty="0"/>
              <a:t>', 'cotton', 'terry', 'face', </a:t>
            </a:r>
            <a:r>
              <a:rPr lang="en-US" sz="1400" dirty="0" smtClean="0"/>
              <a:t>'towel', </a:t>
            </a:r>
            <a:r>
              <a:rPr lang="en-US" sz="1400" dirty="0"/>
              <a:t>'set', 'size', 'small', 'height', 'inch', '</a:t>
            </a:r>
            <a:r>
              <a:rPr lang="en-US" sz="1400" dirty="0" err="1"/>
              <a:t>gsm</a:t>
            </a:r>
            <a:r>
              <a:rPr lang="en-US" sz="1400" dirty="0"/>
              <a:t>'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8345494" y="1060550"/>
            <a:ext cx="3159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/>
              <a:t>* </a:t>
            </a:r>
            <a:r>
              <a:rPr lang="fr-FR" sz="1200" b="1" i="1" dirty="0" err="1" smtClean="0"/>
              <a:t>Applied</a:t>
            </a:r>
            <a:r>
              <a:rPr lang="fr-FR" sz="1200" b="1" i="1" dirty="0" smtClean="0"/>
              <a:t> on </a:t>
            </a:r>
            <a:r>
              <a:rPr lang="fr-FR" sz="1200" b="1" i="1" dirty="0" err="1" smtClean="0"/>
              <a:t>both</a:t>
            </a:r>
            <a:r>
              <a:rPr lang="fr-FR" sz="1200" b="1" i="1" dirty="0" smtClean="0"/>
              <a:t> « description » &amp; « </a:t>
            </a:r>
            <a:r>
              <a:rPr lang="fr-FR" sz="1200" b="1" i="1" dirty="0" err="1" smtClean="0"/>
              <a:t>product_specifications</a:t>
            </a:r>
            <a:r>
              <a:rPr lang="fr-FR" sz="1200" b="1" i="1" dirty="0" smtClean="0"/>
              <a:t> » section</a:t>
            </a:r>
            <a:endParaRPr lang="en-US" sz="1200" b="1" i="1" dirty="0"/>
          </a:p>
        </p:txBody>
      </p:sp>
      <p:grpSp>
        <p:nvGrpSpPr>
          <p:cNvPr id="6" name="Groupe 5"/>
          <p:cNvGrpSpPr/>
          <p:nvPr/>
        </p:nvGrpSpPr>
        <p:grpSpPr>
          <a:xfrm>
            <a:off x="687044" y="2335080"/>
            <a:ext cx="487995" cy="4014782"/>
            <a:chOff x="595604" y="2335080"/>
            <a:chExt cx="487995" cy="4014782"/>
          </a:xfrm>
        </p:grpSpPr>
        <p:sp>
          <p:nvSpPr>
            <p:cNvPr id="5" name="ZoneTexte 4"/>
            <p:cNvSpPr txBox="1"/>
            <p:nvPr/>
          </p:nvSpPr>
          <p:spPr>
            <a:xfrm>
              <a:off x="608789" y="2335080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1 -</a:t>
              </a:r>
              <a:endParaRPr lang="en-US" b="1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608789" y="3082502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2</a:t>
              </a:r>
              <a:r>
                <a:rPr lang="fr-FR" b="1" dirty="0" smtClean="0"/>
                <a:t> -</a:t>
              </a:r>
              <a:endParaRPr lang="en-US" b="1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08789" y="5263032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5</a:t>
              </a:r>
              <a:r>
                <a:rPr lang="fr-FR" b="1" dirty="0" smtClean="0"/>
                <a:t> -</a:t>
              </a:r>
              <a:endParaRPr lang="en-US" b="1" dirty="0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95604" y="3806587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3</a:t>
              </a:r>
              <a:r>
                <a:rPr lang="fr-FR" b="1" dirty="0" smtClean="0"/>
                <a:t> -</a:t>
              </a:r>
              <a:endParaRPr lang="en-US" b="1" dirty="0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608789" y="454553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4</a:t>
              </a:r>
              <a:r>
                <a:rPr lang="fr-FR" b="1" dirty="0" smtClean="0"/>
                <a:t> -</a:t>
              </a:r>
              <a:endParaRPr lang="en-US" b="1" dirty="0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08789" y="5980530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6</a:t>
              </a:r>
              <a:r>
                <a:rPr lang="fr-FR" b="1" dirty="0" smtClean="0"/>
                <a:t> -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3953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09390"/>
          </a:xfrm>
        </p:spPr>
        <p:txBody>
          <a:bodyPr/>
          <a:lstStyle/>
          <a:p>
            <a:r>
              <a:rPr lang="fr-FR" b="1" dirty="0" err="1" smtClean="0"/>
              <a:t>Words</a:t>
            </a:r>
            <a:r>
              <a:rPr lang="fr-FR" b="1" dirty="0" smtClean="0"/>
              <a:t> &amp; </a:t>
            </a:r>
            <a:r>
              <a:rPr lang="fr-FR" b="1" dirty="0" err="1" smtClean="0"/>
              <a:t>texts</a:t>
            </a:r>
            <a:r>
              <a:rPr lang="fr-FR" b="1" dirty="0" smtClean="0"/>
              <a:t> </a:t>
            </a:r>
            <a:r>
              <a:rPr lang="fr-FR" b="1" dirty="0" err="1" smtClean="0"/>
              <a:t>embedding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7" name="Groupe 6"/>
          <p:cNvGrpSpPr/>
          <p:nvPr/>
        </p:nvGrpSpPr>
        <p:grpSpPr>
          <a:xfrm>
            <a:off x="6648450" y="1796512"/>
            <a:ext cx="4284662" cy="4905375"/>
            <a:chOff x="1993900" y="2036431"/>
            <a:chExt cx="2514600" cy="374947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8" name="Rectangle à coins arrondis 7"/>
            <p:cNvSpPr/>
            <p:nvPr/>
          </p:nvSpPr>
          <p:spPr>
            <a:xfrm>
              <a:off x="1993900" y="2036431"/>
              <a:ext cx="2514600" cy="3749473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2104459" y="2214458"/>
              <a:ext cx="2306032" cy="28230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Universal Sentence </a:t>
              </a:r>
              <a:r>
                <a:rPr lang="fr-FR" b="1" dirty="0" smtClean="0"/>
                <a:t>Encoder (USE)</a:t>
              </a:r>
            </a:p>
            <a:p>
              <a:r>
                <a:rPr lang="en-US" dirty="0" smtClean="0"/>
                <a:t>Encodes </a:t>
              </a:r>
              <a:r>
                <a:rPr lang="en-US" dirty="0"/>
                <a:t>text into high dimensional </a:t>
              </a:r>
              <a:r>
                <a:rPr lang="en-US" dirty="0" smtClean="0"/>
                <a:t>vectors</a:t>
              </a:r>
            </a:p>
            <a:p>
              <a:endParaRPr lang="fr-FR" b="1" dirty="0"/>
            </a:p>
            <a:p>
              <a:r>
                <a:rPr lang="en-US" b="1" dirty="0" smtClean="0"/>
                <a:t>paraphrase-multilingual</a:t>
              </a:r>
              <a:endParaRPr lang="en-US" dirty="0" smtClean="0"/>
            </a:p>
            <a:p>
              <a:r>
                <a:rPr lang="en-US" dirty="0"/>
                <a:t>M</a:t>
              </a:r>
              <a:r>
                <a:rPr lang="en-US" dirty="0" smtClean="0"/>
                <a:t>aps </a:t>
              </a:r>
              <a:r>
                <a:rPr lang="en-US" dirty="0"/>
                <a:t>sentences &amp; paragraphs to a 384 dimensional dense vector </a:t>
              </a:r>
              <a:r>
                <a:rPr lang="en-US" dirty="0" smtClean="0"/>
                <a:t>space (BERT architecture)</a:t>
              </a:r>
              <a:endParaRPr lang="fr-FR" dirty="0"/>
            </a:p>
            <a:p>
              <a:endParaRPr lang="fr-FR" dirty="0"/>
            </a:p>
            <a:p>
              <a:pPr marL="342900" lvl="1" indent="-342900"/>
              <a:r>
                <a:rPr lang="en-US" b="1" dirty="0" err="1" smtClean="0"/>
                <a:t>MPNet</a:t>
              </a:r>
              <a:endParaRPr lang="en-US" b="1" dirty="0" smtClean="0"/>
            </a:p>
            <a:p>
              <a:pPr indent="-457200"/>
              <a:r>
                <a:rPr lang="en-US" dirty="0"/>
                <a:t>Masked and Permuted Pre-training for Language Understanding</a:t>
              </a: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962025" y="1806973"/>
            <a:ext cx="4457700" cy="4905375"/>
            <a:chOff x="962025" y="1654573"/>
            <a:chExt cx="3868865" cy="4905375"/>
          </a:xfrm>
        </p:grpSpPr>
        <p:grpSp>
          <p:nvGrpSpPr>
            <p:cNvPr id="11" name="Groupe 10"/>
            <p:cNvGrpSpPr/>
            <p:nvPr/>
          </p:nvGrpSpPr>
          <p:grpSpPr>
            <a:xfrm>
              <a:off x="962025" y="1654573"/>
              <a:ext cx="3868865" cy="4905375"/>
              <a:chOff x="1993900" y="2036431"/>
              <a:chExt cx="2514600" cy="3749473"/>
            </a:xfr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grpSpPr>
          <p:sp>
            <p:nvSpPr>
              <p:cNvPr id="12" name="Rectangle à coins arrondis 11"/>
              <p:cNvSpPr/>
              <p:nvPr/>
            </p:nvSpPr>
            <p:spPr>
              <a:xfrm>
                <a:off x="1993900" y="2036431"/>
                <a:ext cx="2514600" cy="3749473"/>
              </a:xfrm>
              <a:prstGeom prst="round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104459" y="2214458"/>
                <a:ext cx="2306032" cy="28230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1200150" y="1834643"/>
              <a:ext cx="3325939" cy="397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b="1" dirty="0" smtClean="0"/>
                <a:t>Count </a:t>
              </a:r>
              <a:r>
                <a:rPr lang="fr-FR" b="1" dirty="0" err="1" smtClean="0"/>
                <a:t>Vectorizer</a:t>
              </a:r>
              <a:endParaRPr lang="fr-FR" b="1" dirty="0" smtClean="0"/>
            </a:p>
            <a:p>
              <a:r>
                <a:rPr lang="en-US" dirty="0" smtClean="0"/>
                <a:t>Converts </a:t>
              </a:r>
              <a:r>
                <a:rPr lang="en-US" dirty="0"/>
                <a:t>a collection of text documents to a matrix of token counts</a:t>
              </a:r>
              <a:endParaRPr lang="fr-FR" dirty="0"/>
            </a:p>
            <a:p>
              <a:endParaRPr lang="fr-FR" dirty="0"/>
            </a:p>
            <a:p>
              <a:r>
                <a:rPr lang="fr-FR" b="1" dirty="0" err="1" smtClean="0"/>
                <a:t>Hashing</a:t>
              </a:r>
              <a:r>
                <a:rPr lang="fr-FR" b="1" dirty="0" smtClean="0"/>
                <a:t> </a:t>
              </a:r>
              <a:r>
                <a:rPr lang="fr-FR" b="1" dirty="0" err="1" smtClean="0"/>
                <a:t>Vectorizer</a:t>
              </a:r>
              <a:endParaRPr lang="fr-FR" b="1" dirty="0"/>
            </a:p>
            <a:p>
              <a:r>
                <a:rPr lang="fr-FR" dirty="0" err="1" smtClean="0"/>
                <a:t>Does</a:t>
              </a:r>
              <a:r>
                <a:rPr lang="fr-FR" dirty="0" smtClean="0"/>
                <a:t> not store the </a:t>
              </a:r>
              <a:r>
                <a:rPr lang="fr-FR" dirty="0" err="1" smtClean="0"/>
                <a:t>vocabulary</a:t>
              </a:r>
              <a:endParaRPr lang="fr-FR" dirty="0"/>
            </a:p>
            <a:p>
              <a:endParaRPr lang="fr-FR" dirty="0"/>
            </a:p>
            <a:p>
              <a:pPr indent="-457200"/>
              <a:r>
                <a:rPr lang="fr-FR" b="1" dirty="0"/>
                <a:t>Tf-</a:t>
              </a:r>
              <a:r>
                <a:rPr lang="fr-FR" b="1" dirty="0" err="1"/>
                <a:t>idf</a:t>
              </a:r>
              <a:r>
                <a:rPr lang="fr-FR" b="1" dirty="0"/>
                <a:t> </a:t>
              </a:r>
              <a:r>
                <a:rPr lang="fr-FR" b="1" dirty="0" err="1" smtClean="0"/>
                <a:t>Vectorizer</a:t>
              </a:r>
              <a:r>
                <a:rPr lang="fr-FR" dirty="0" smtClean="0"/>
                <a:t>(</a:t>
              </a:r>
              <a:r>
                <a:rPr lang="en-US" sz="1600" i="1" dirty="0"/>
                <a:t>Term </a:t>
              </a:r>
              <a:r>
                <a:rPr lang="en-US" sz="1600" i="1" dirty="0" smtClean="0"/>
                <a:t>Frequency Inverse Document Frequency</a:t>
              </a:r>
              <a:r>
                <a:rPr lang="en-US" dirty="0" smtClean="0"/>
                <a:t>)</a:t>
              </a:r>
            </a:p>
            <a:p>
              <a:pPr indent="-457200"/>
              <a:r>
                <a:rPr lang="en-US" dirty="0" smtClean="0"/>
                <a:t>Focuses </a:t>
              </a:r>
              <a:r>
                <a:rPr lang="en-US" dirty="0"/>
                <a:t>on the frequency </a:t>
              </a:r>
              <a:r>
                <a:rPr lang="en-US" dirty="0" smtClean="0"/>
                <a:t>of words </a:t>
              </a:r>
              <a:r>
                <a:rPr lang="en-US" dirty="0"/>
                <a:t>present in the corpus but also provides the importance of the words</a:t>
              </a:r>
              <a:r>
                <a:rPr lang="fr-FR" dirty="0"/>
                <a:t>	</a:t>
              </a:r>
              <a:endParaRPr lang="en-US" dirty="0"/>
            </a:p>
          </p:txBody>
        </p:sp>
      </p:grpSp>
      <p:sp>
        <p:nvSpPr>
          <p:cNvPr id="16" name="ZoneTexte 15"/>
          <p:cNvSpPr txBox="1"/>
          <p:nvPr/>
        </p:nvSpPr>
        <p:spPr>
          <a:xfrm rot="19825902">
            <a:off x="3907799" y="5847129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Preprocessed</a:t>
            </a:r>
            <a:r>
              <a:rPr lang="fr-FR" b="1" dirty="0" smtClean="0"/>
              <a:t> data</a:t>
            </a:r>
            <a:endParaRPr lang="en-US" b="1" dirty="0"/>
          </a:p>
        </p:txBody>
      </p:sp>
      <p:sp>
        <p:nvSpPr>
          <p:cNvPr id="17" name="ZoneTexte 16"/>
          <p:cNvSpPr txBox="1"/>
          <p:nvPr/>
        </p:nvSpPr>
        <p:spPr>
          <a:xfrm rot="19825902">
            <a:off x="10155706" y="5701992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Raw</a:t>
            </a:r>
            <a:r>
              <a:rPr lang="fr-FR" b="1" dirty="0" smtClean="0"/>
              <a:t> data</a:t>
            </a:r>
            <a:endParaRPr lang="en-US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7510094" y="1424333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PRE-TRAINED MODELS</a:t>
            </a:r>
            <a:endParaRPr lang="en-US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2114016" y="1441881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CLASSIC MODELS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018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12321"/>
          </a:xfrm>
        </p:spPr>
        <p:txBody>
          <a:bodyPr/>
          <a:lstStyle/>
          <a:p>
            <a:r>
              <a:rPr lang="en-US" b="1" dirty="0"/>
              <a:t>C</a:t>
            </a:r>
            <a:r>
              <a:rPr lang="en-US" b="1" dirty="0" smtClean="0"/>
              <a:t>onverting </a:t>
            </a:r>
            <a:r>
              <a:rPr lang="en-US" b="1" dirty="0"/>
              <a:t>text data into vectors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38322" y="1718977"/>
            <a:ext cx="8915400" cy="495623"/>
          </a:xfrm>
        </p:spPr>
        <p:txBody>
          <a:bodyPr/>
          <a:lstStyle/>
          <a:p>
            <a:r>
              <a:rPr lang="fr-FR" b="1" dirty="0" err="1" smtClean="0"/>
              <a:t>CountVectorizer</a:t>
            </a:r>
            <a:r>
              <a:rPr lang="fr-FR" dirty="0" smtClean="0"/>
              <a:t> (Matrix of </a:t>
            </a:r>
            <a:r>
              <a:rPr lang="fr-FR" dirty="0" err="1" smtClean="0"/>
              <a:t>token</a:t>
            </a:r>
            <a:r>
              <a:rPr lang="fr-FR" dirty="0" smtClean="0"/>
              <a:t> </a:t>
            </a:r>
            <a:r>
              <a:rPr lang="fr-FR" dirty="0" err="1" smtClean="0"/>
              <a:t>counts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9834" t="51482" r="28147" b="30444"/>
          <a:stretch/>
        </p:blipFill>
        <p:spPr>
          <a:xfrm>
            <a:off x="770206" y="2341602"/>
            <a:ext cx="6328629" cy="123686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2" y="4578232"/>
            <a:ext cx="6460513" cy="1255649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638322" y="4082609"/>
            <a:ext cx="8915400" cy="49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Tf-</a:t>
            </a:r>
            <a:r>
              <a:rPr lang="fr-FR" b="1" dirty="0" err="1" smtClean="0"/>
              <a:t>idf</a:t>
            </a:r>
            <a:r>
              <a:rPr lang="fr-FR" dirty="0" smtClean="0"/>
              <a:t> (</a:t>
            </a:r>
            <a:r>
              <a:rPr lang="fr-FR" dirty="0" err="1" smtClean="0"/>
              <a:t>Frequency</a:t>
            </a:r>
            <a:r>
              <a:rPr lang="fr-FR" dirty="0" smtClean="0"/>
              <a:t> of </a:t>
            </a:r>
            <a:r>
              <a:rPr lang="fr-FR" dirty="0" err="1" smtClean="0"/>
              <a:t>words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7824828" y="1652678"/>
            <a:ext cx="3910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10 </a:t>
            </a:r>
            <a:r>
              <a:rPr lang="fr-FR" sz="1600" b="1" dirty="0" err="1" smtClean="0"/>
              <a:t>most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recurrent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words</a:t>
            </a:r>
            <a:r>
              <a:rPr lang="fr-FR" sz="1600" b="1" dirty="0" smtClean="0"/>
              <a:t> per </a:t>
            </a:r>
            <a:r>
              <a:rPr lang="fr-FR" sz="1600" b="1" dirty="0" err="1" smtClean="0"/>
              <a:t>category</a:t>
            </a:r>
            <a:endParaRPr lang="en-US" sz="1600" b="1" dirty="0"/>
          </a:p>
        </p:txBody>
      </p:sp>
      <p:sp>
        <p:nvSpPr>
          <p:cNvPr id="11" name="Rectangle 10"/>
          <p:cNvSpPr/>
          <p:nvPr/>
        </p:nvSpPr>
        <p:spPr>
          <a:xfrm>
            <a:off x="813271" y="3567071"/>
            <a:ext cx="17796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Helvetica Neue"/>
              </a:rPr>
              <a:t>5 rows × 926 columns</a:t>
            </a:r>
            <a:endParaRPr lang="en-US" sz="1200" b="1" dirty="0"/>
          </a:p>
        </p:txBody>
      </p:sp>
      <p:sp>
        <p:nvSpPr>
          <p:cNvPr id="12" name="Rectangle 11"/>
          <p:cNvSpPr/>
          <p:nvPr/>
        </p:nvSpPr>
        <p:spPr>
          <a:xfrm>
            <a:off x="1063309" y="5833881"/>
            <a:ext cx="17796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Helvetica Neue"/>
              </a:rPr>
              <a:t>5 rows × 926 columns</a:t>
            </a:r>
            <a:endParaRPr lang="en-US" sz="1200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484" y="5256997"/>
            <a:ext cx="1463625" cy="1562724"/>
          </a:xfrm>
          <a:prstGeom prst="rect">
            <a:avLst/>
          </a:prstGeom>
        </p:spPr>
      </p:pic>
      <p:grpSp>
        <p:nvGrpSpPr>
          <p:cNvPr id="25" name="Groupe 24"/>
          <p:cNvGrpSpPr/>
          <p:nvPr/>
        </p:nvGrpSpPr>
        <p:grpSpPr>
          <a:xfrm>
            <a:off x="7520492" y="2083553"/>
            <a:ext cx="4382762" cy="1633247"/>
            <a:chOff x="7520492" y="2083553"/>
            <a:chExt cx="4382762" cy="1633247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25773" y="2083553"/>
              <a:ext cx="1477481" cy="1624455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86758" y="2092345"/>
              <a:ext cx="1439015" cy="1624455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20492" y="2087990"/>
              <a:ext cx="1465246" cy="1593643"/>
            </a:xfrm>
            <a:prstGeom prst="rect">
              <a:avLst/>
            </a:prstGeom>
          </p:spPr>
        </p:pic>
      </p:grpSp>
      <p:grpSp>
        <p:nvGrpSpPr>
          <p:cNvPr id="32" name="Groupe 31"/>
          <p:cNvGrpSpPr/>
          <p:nvPr/>
        </p:nvGrpSpPr>
        <p:grpSpPr>
          <a:xfrm>
            <a:off x="7508841" y="3662288"/>
            <a:ext cx="4508897" cy="1593969"/>
            <a:chOff x="7508841" y="3662288"/>
            <a:chExt cx="4508897" cy="1593969"/>
          </a:xfrm>
        </p:grpSpPr>
        <p:grpSp>
          <p:nvGrpSpPr>
            <p:cNvPr id="29" name="Groupe 28"/>
            <p:cNvGrpSpPr/>
            <p:nvPr/>
          </p:nvGrpSpPr>
          <p:grpSpPr>
            <a:xfrm>
              <a:off x="7508841" y="3662288"/>
              <a:ext cx="4508897" cy="1593969"/>
              <a:chOff x="7508841" y="3662288"/>
              <a:chExt cx="4508897" cy="1593969"/>
            </a:xfrm>
          </p:grpSpPr>
          <p:grpSp>
            <p:nvGrpSpPr>
              <p:cNvPr id="27" name="Groupe 26"/>
              <p:cNvGrpSpPr/>
              <p:nvPr/>
            </p:nvGrpSpPr>
            <p:grpSpPr>
              <a:xfrm>
                <a:off x="7508841" y="3674151"/>
                <a:ext cx="4508897" cy="1582106"/>
                <a:chOff x="7508841" y="3674151"/>
                <a:chExt cx="4508897" cy="1582106"/>
              </a:xfrm>
            </p:grpSpPr>
            <p:pic>
              <p:nvPicPr>
                <p:cNvPr id="19" name="Image 18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13495" y="3682943"/>
                  <a:ext cx="1504243" cy="1573314"/>
                </a:xfrm>
                <a:prstGeom prst="rect">
                  <a:avLst/>
                </a:prstGeom>
              </p:spPr>
            </p:pic>
            <p:pic>
              <p:nvPicPr>
                <p:cNvPr id="20" name="Image 19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38043" y="3674151"/>
                  <a:ext cx="1475453" cy="1573314"/>
                </a:xfrm>
                <a:prstGeom prst="rect">
                  <a:avLst/>
                </a:prstGeom>
              </p:spPr>
            </p:pic>
            <p:pic>
              <p:nvPicPr>
                <p:cNvPr id="21" name="Image 20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8841" y="3682943"/>
                  <a:ext cx="1529203" cy="1573314"/>
                </a:xfrm>
                <a:prstGeom prst="rect">
                  <a:avLst/>
                </a:prstGeom>
              </p:spPr>
            </p:pic>
          </p:grpSp>
          <p:sp>
            <p:nvSpPr>
              <p:cNvPr id="28" name="Rectangle 27"/>
              <p:cNvSpPr/>
              <p:nvPr/>
            </p:nvSpPr>
            <p:spPr>
              <a:xfrm>
                <a:off x="9196753" y="3662288"/>
                <a:ext cx="210642" cy="155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9032484" y="3662288"/>
              <a:ext cx="45719" cy="155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432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80648</TotalTime>
  <Words>1434</Words>
  <Application>Microsoft Office PowerPoint</Application>
  <PresentationFormat>Grand écran</PresentationFormat>
  <Paragraphs>396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-apple-system</vt:lpstr>
      <vt:lpstr>Arial</vt:lpstr>
      <vt:lpstr>Calibri</vt:lpstr>
      <vt:lpstr>Century Gothic</vt:lpstr>
      <vt:lpstr>Helvetica Neue</vt:lpstr>
      <vt:lpstr>Wingdings</vt:lpstr>
      <vt:lpstr>Wingdings 3</vt:lpstr>
      <vt:lpstr>Brin</vt:lpstr>
      <vt:lpstr>OC - Project 6</vt:lpstr>
      <vt:lpstr>Background</vt:lpstr>
      <vt:lpstr>Process Workflow</vt:lpstr>
      <vt:lpstr>Text Process overview</vt:lpstr>
      <vt:lpstr>Dataset overview</vt:lpstr>
      <vt:lpstr>Product categories</vt:lpstr>
      <vt:lpstr>Text Preprocessing*</vt:lpstr>
      <vt:lpstr>Words &amp; texts embedding</vt:lpstr>
      <vt:lpstr>Converting text data into vectors</vt:lpstr>
      <vt:lpstr>Dimensionality reduction</vt:lpstr>
      <vt:lpstr>Kmeans clustering – Classic Models</vt:lpstr>
      <vt:lpstr>Kmeans clustering – Pre-trained models</vt:lpstr>
      <vt:lpstr>Latent Dirichlet Allocation (LDA) &amp; Non-Negative Matrix Factorization (NMF)</vt:lpstr>
      <vt:lpstr>Metrics score</vt:lpstr>
      <vt:lpstr>Best model visualization</vt:lpstr>
      <vt:lpstr>Errors Analysis</vt:lpstr>
      <vt:lpstr>Image Process overview</vt:lpstr>
      <vt:lpstr>Focus on images</vt:lpstr>
      <vt:lpstr>SIFT (Scale-Invariant Feature Transform)</vt:lpstr>
      <vt:lpstr>Image pre-processing for SIFT</vt:lpstr>
      <vt:lpstr>SIFT - Kmeans clustering</vt:lpstr>
      <vt:lpstr>Convolutional Neural Network (CNN)</vt:lpstr>
      <vt:lpstr>CNN - Kmeans clustering</vt:lpstr>
      <vt:lpstr>Errors Analysis for Images classification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 - Project 3</dc:title>
  <dc:creator>Stephane Lanchec</dc:creator>
  <cp:lastModifiedBy>H7O</cp:lastModifiedBy>
  <cp:revision>597</cp:revision>
  <dcterms:created xsi:type="dcterms:W3CDTF">2021-08-06T13:44:45Z</dcterms:created>
  <dcterms:modified xsi:type="dcterms:W3CDTF">2022-01-16T08:26:46Z</dcterms:modified>
</cp:coreProperties>
</file>